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7" r:id="rId23"/>
    <p:sldId id="278" r:id="rId2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731F7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731F7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915" y="8687251"/>
            <a:ext cx="2813243" cy="159974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83" y="0"/>
            <a:ext cx="4356376" cy="18276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67649"/>
            <a:ext cx="5510770" cy="621935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7707" y="0"/>
            <a:ext cx="7860291" cy="476773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65101" y="4386925"/>
            <a:ext cx="5822898" cy="590007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9289" y="1784349"/>
            <a:ext cx="13887449" cy="78485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82025" y="705704"/>
            <a:ext cx="13523948" cy="1530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08066" y="2493136"/>
            <a:ext cx="13364210" cy="6744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731F7D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k.springer.com/article/10.1007/s11036-020-01700-6" TargetMode="Externa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Yf3JmmDS9s?feature=oembed" TargetMode="External"/><Relationship Id="rId6" Type="http://schemas.openxmlformats.org/officeDocument/2006/relationships/image" Target="../media/image49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8046" y="6494768"/>
            <a:ext cx="11204354" cy="3638817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IN" sz="5000" b="1" dirty="0">
                <a:solidFill>
                  <a:srgbClr val="7030A0"/>
                </a:solidFill>
                <a:latin typeface="Cambria"/>
                <a:cs typeface="Cambria"/>
              </a:rPr>
              <a:t>16010122156 - Ronak Rathod</a:t>
            </a: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IN" sz="5000" b="1" dirty="0">
                <a:solidFill>
                  <a:srgbClr val="7030A0"/>
                </a:solidFill>
                <a:latin typeface="Cambria"/>
                <a:cs typeface="Cambria"/>
              </a:rPr>
              <a:t>16010122154 - Vedant Rathi</a:t>
            </a: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IN" sz="5000" b="1" dirty="0">
                <a:solidFill>
                  <a:srgbClr val="7030A0"/>
                </a:solidFill>
                <a:latin typeface="Cambria"/>
                <a:cs typeface="Cambria"/>
              </a:rPr>
              <a:t>16010122141 - Yuvraj Patil </a:t>
            </a: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lang="en-IN" sz="5000" b="1" dirty="0">
                <a:solidFill>
                  <a:srgbClr val="7030A0"/>
                </a:solidFill>
                <a:latin typeface="Cambria"/>
                <a:cs typeface="Cambria"/>
              </a:rPr>
              <a:t>16010122151 - Hyder </a:t>
            </a:r>
            <a:r>
              <a:rPr lang="en-IN" sz="5000" b="1" dirty="0" err="1">
                <a:solidFill>
                  <a:srgbClr val="7030A0"/>
                </a:solidFill>
                <a:latin typeface="Cambria"/>
                <a:cs typeface="Cambria"/>
              </a:rPr>
              <a:t>Presswala</a:t>
            </a:r>
            <a:endParaRPr sz="5000" b="1" dirty="0">
              <a:solidFill>
                <a:srgbClr val="7030A0"/>
              </a:solidFill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046" y="1466991"/>
            <a:ext cx="9315450" cy="21729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100" spc="-105" dirty="0"/>
              <a:t>Internal</a:t>
            </a:r>
            <a:r>
              <a:rPr sz="8100" spc="-409" dirty="0"/>
              <a:t> </a:t>
            </a:r>
            <a:r>
              <a:rPr sz="8100" spc="-565" dirty="0"/>
              <a:t>Assessment</a:t>
            </a:r>
            <a:endParaRPr sz="8100"/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5800" spc="-250" dirty="0"/>
              <a:t>Honours:</a:t>
            </a:r>
            <a:r>
              <a:rPr sz="5800" spc="-220" dirty="0"/>
              <a:t> </a:t>
            </a:r>
            <a:r>
              <a:rPr sz="5800" spc="-100" dirty="0"/>
              <a:t>Data</a:t>
            </a:r>
            <a:r>
              <a:rPr sz="5800" spc="-250" dirty="0"/>
              <a:t> </a:t>
            </a:r>
            <a:r>
              <a:rPr sz="5800" spc="-265" dirty="0"/>
              <a:t>Analytics</a:t>
            </a:r>
            <a:endParaRPr sz="5800"/>
          </a:p>
        </p:txBody>
      </p:sp>
      <p:grpSp>
        <p:nvGrpSpPr>
          <p:cNvPr id="4" name="object 4"/>
          <p:cNvGrpSpPr/>
          <p:nvPr/>
        </p:nvGrpSpPr>
        <p:grpSpPr>
          <a:xfrm>
            <a:off x="10075907" y="0"/>
            <a:ext cx="8212455" cy="10287000"/>
            <a:chOff x="10075907" y="0"/>
            <a:chExt cx="8212455" cy="10287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5907" y="0"/>
              <a:ext cx="8212092" cy="76050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9017" y="6705372"/>
              <a:ext cx="2278982" cy="358162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64354" y="7705482"/>
            <a:ext cx="1904945" cy="1989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7849" y="705041"/>
            <a:ext cx="15497810" cy="920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spc="-175" dirty="0"/>
              <a:t>Machine</a:t>
            </a:r>
            <a:r>
              <a:rPr sz="5850" spc="-220" dirty="0"/>
              <a:t> </a:t>
            </a:r>
            <a:r>
              <a:rPr sz="5850" spc="-204" dirty="0"/>
              <a:t>learning</a:t>
            </a:r>
            <a:r>
              <a:rPr sz="5850" spc="-220" dirty="0"/>
              <a:t> </a:t>
            </a:r>
            <a:r>
              <a:rPr sz="5850" spc="-250" dirty="0"/>
              <a:t>and</a:t>
            </a:r>
            <a:r>
              <a:rPr sz="5850" spc="-215" dirty="0"/>
              <a:t> </a:t>
            </a:r>
            <a:r>
              <a:rPr sz="5850" spc="-305" dirty="0"/>
              <a:t>big</a:t>
            </a:r>
            <a:r>
              <a:rPr sz="5850" spc="-220" dirty="0"/>
              <a:t> </a:t>
            </a:r>
            <a:r>
              <a:rPr sz="5850" spc="-120" dirty="0"/>
              <a:t>data</a:t>
            </a:r>
            <a:r>
              <a:rPr sz="5850" spc="-220" dirty="0"/>
              <a:t> </a:t>
            </a:r>
            <a:r>
              <a:rPr sz="5850" spc="-229" dirty="0"/>
              <a:t>analytics</a:t>
            </a:r>
            <a:r>
              <a:rPr sz="5850" spc="-220" dirty="0"/>
              <a:t> </a:t>
            </a:r>
            <a:r>
              <a:rPr sz="5850" spc="-60" dirty="0"/>
              <a:t>for</a:t>
            </a:r>
            <a:r>
              <a:rPr sz="5850" spc="-220" dirty="0"/>
              <a:t> </a:t>
            </a:r>
            <a:r>
              <a:rPr sz="5850" spc="-25" dirty="0"/>
              <a:t>IoT</a:t>
            </a:r>
            <a:endParaRPr sz="58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3964" y="6738563"/>
            <a:ext cx="6804036" cy="35484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605275"/>
            <a:ext cx="16256000" cy="81102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 algn="just">
              <a:lnSpc>
                <a:spcPts val="4200"/>
              </a:lnSpc>
              <a:spcBef>
                <a:spcPts val="790"/>
              </a:spcBef>
            </a:pP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Machine</a:t>
            </a:r>
            <a:r>
              <a:rPr sz="4050" spc="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Learning</a:t>
            </a:r>
            <a:r>
              <a:rPr sz="4050" spc="20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(ML)</a:t>
            </a:r>
            <a:r>
              <a:rPr sz="4050" spc="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050" spc="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050" spc="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subfield</a:t>
            </a:r>
            <a:r>
              <a:rPr sz="4050" spc="20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050" spc="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computer</a:t>
            </a:r>
            <a:r>
              <a:rPr sz="4050" spc="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science</a:t>
            </a:r>
            <a:r>
              <a:rPr sz="4050" spc="20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50" spc="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artificial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intelligence</a:t>
            </a:r>
            <a:r>
              <a:rPr sz="405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that</a:t>
            </a:r>
            <a:r>
              <a:rPr sz="405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enables</a:t>
            </a:r>
            <a:r>
              <a:rPr sz="4050" spc="-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machines</a:t>
            </a:r>
            <a:r>
              <a:rPr sz="405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050" spc="-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learn</a:t>
            </a:r>
            <a:r>
              <a:rPr sz="405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50" spc="-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make</a:t>
            </a:r>
            <a:r>
              <a:rPr sz="405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complex</a:t>
            </a:r>
            <a:r>
              <a:rPr sz="405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decisions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without</a:t>
            </a:r>
            <a:r>
              <a:rPr sz="405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explicit</a:t>
            </a:r>
            <a:r>
              <a:rPr sz="405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programming.</a:t>
            </a:r>
            <a:r>
              <a:rPr sz="4050" spc="1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It</a:t>
            </a:r>
            <a:r>
              <a:rPr sz="405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has</a:t>
            </a:r>
            <a:r>
              <a:rPr sz="405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found</a:t>
            </a:r>
            <a:r>
              <a:rPr sz="405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success</a:t>
            </a:r>
            <a:r>
              <a:rPr sz="4050" spc="1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05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various</a:t>
            </a:r>
            <a:r>
              <a:rPr sz="405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domains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like</a:t>
            </a:r>
            <a:r>
              <a:rPr sz="4050" spc="3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computer</a:t>
            </a:r>
            <a:r>
              <a:rPr sz="4050" spc="3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vision,</a:t>
            </a:r>
            <a:r>
              <a:rPr sz="4050" spc="3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natural</a:t>
            </a:r>
            <a:r>
              <a:rPr sz="4050" spc="3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language</a:t>
            </a:r>
            <a:r>
              <a:rPr sz="4050" spc="3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processing,</a:t>
            </a:r>
            <a:r>
              <a:rPr sz="4050" spc="3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50" spc="3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computer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networks. ML's</a:t>
            </a:r>
            <a:r>
              <a:rPr sz="4050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significance</a:t>
            </a:r>
            <a:r>
              <a:rPr sz="4050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has</a:t>
            </a:r>
            <a:r>
              <a:rPr sz="4050" spc="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grown</a:t>
            </a:r>
            <a:r>
              <a:rPr sz="4050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050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6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050" spc="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50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050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050" spc="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050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5" dirty="0">
                <a:solidFill>
                  <a:srgbClr val="731F7D"/>
                </a:solidFill>
                <a:latin typeface="Georgia"/>
                <a:cs typeface="Georgia"/>
              </a:rPr>
              <a:t>due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05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its</a:t>
            </a:r>
            <a:r>
              <a:rPr sz="405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ability</a:t>
            </a:r>
            <a:r>
              <a:rPr sz="4050" spc="7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05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handle</a:t>
            </a:r>
            <a:r>
              <a:rPr sz="405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highly</a:t>
            </a:r>
            <a:r>
              <a:rPr sz="405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correlated</a:t>
            </a:r>
            <a:r>
              <a:rPr sz="4050" spc="7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5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complex</a:t>
            </a:r>
            <a:r>
              <a:rPr sz="405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05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from</a:t>
            </a:r>
            <a:r>
              <a:rPr sz="405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90" dirty="0">
                <a:solidFill>
                  <a:srgbClr val="731F7D"/>
                </a:solidFill>
                <a:latin typeface="Georgia"/>
                <a:cs typeface="Georgia"/>
              </a:rPr>
              <a:t>IoT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devices,</a:t>
            </a:r>
            <a:r>
              <a:rPr sz="4050" spc="5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resulting</a:t>
            </a:r>
            <a:r>
              <a:rPr sz="4050" spc="5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050" spc="5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050" spc="5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management</a:t>
            </a:r>
            <a:r>
              <a:rPr sz="4050" spc="5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challenges.</a:t>
            </a:r>
            <a:r>
              <a:rPr sz="4050" spc="5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335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050" spc="5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plays</a:t>
            </a:r>
            <a:r>
              <a:rPr sz="4050" spc="5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050" spc="5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crucial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role</a:t>
            </a:r>
            <a:r>
              <a:rPr sz="4050" spc="6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050" spc="6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6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050" spc="6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eHealth</a:t>
            </a:r>
            <a:r>
              <a:rPr sz="4050" spc="6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050" spc="6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extracting</a:t>
            </a:r>
            <a:r>
              <a:rPr sz="4050" spc="6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valuable</a:t>
            </a:r>
            <a:r>
              <a:rPr sz="4050" spc="6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insights</a:t>
            </a:r>
            <a:r>
              <a:rPr sz="4050" spc="6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from</a:t>
            </a:r>
            <a:r>
              <a:rPr sz="4050" spc="6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diverse</a:t>
            </a:r>
            <a:r>
              <a:rPr sz="4050" spc="6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0" dirty="0">
                <a:solidFill>
                  <a:srgbClr val="731F7D"/>
                </a:solidFill>
                <a:latin typeface="Georgia"/>
                <a:cs typeface="Georgia"/>
              </a:rPr>
              <a:t>data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sources</a:t>
            </a:r>
            <a:r>
              <a:rPr sz="4050" spc="3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such</a:t>
            </a:r>
            <a:r>
              <a:rPr sz="405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as</a:t>
            </a:r>
            <a:r>
              <a:rPr sz="4050" spc="3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sensors</a:t>
            </a:r>
            <a:r>
              <a:rPr sz="4050" spc="3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5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body</a:t>
            </a:r>
            <a:r>
              <a:rPr sz="4050" spc="3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area</a:t>
            </a:r>
            <a:r>
              <a:rPr sz="4050" spc="3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networks,</a:t>
            </a:r>
            <a:r>
              <a:rPr sz="405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enhancing</a:t>
            </a:r>
            <a:r>
              <a:rPr sz="4050" spc="3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35" dirty="0">
                <a:solidFill>
                  <a:srgbClr val="731F7D"/>
                </a:solidFill>
                <a:latin typeface="Georgia"/>
                <a:cs typeface="Georgia"/>
              </a:rPr>
              <a:t>decision-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making,</a:t>
            </a:r>
            <a:r>
              <a:rPr sz="4050" spc="5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50" spc="5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enabling</a:t>
            </a:r>
            <a:r>
              <a:rPr sz="4050" spc="5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050" spc="5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development</a:t>
            </a:r>
            <a:r>
              <a:rPr sz="4050" spc="5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050" spc="5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intelligent</a:t>
            </a:r>
            <a:r>
              <a:rPr sz="4050" spc="5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6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050" spc="5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applications.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Despite</a:t>
            </a:r>
            <a:r>
              <a:rPr sz="4050" spc="9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ML's</a:t>
            </a:r>
            <a:r>
              <a:rPr sz="4050" spc="9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application</a:t>
            </a:r>
            <a:r>
              <a:rPr sz="4050" spc="9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050" spc="9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various</a:t>
            </a:r>
            <a:r>
              <a:rPr sz="4050" spc="9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6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050" spc="9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domains,</a:t>
            </a:r>
            <a:r>
              <a:rPr sz="4050" spc="9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there</a:t>
            </a:r>
            <a:r>
              <a:rPr sz="4050" spc="9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050" spc="9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050" spc="9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lack</a:t>
            </a:r>
            <a:r>
              <a:rPr sz="4050" spc="9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5" dirty="0">
                <a:solidFill>
                  <a:srgbClr val="731F7D"/>
                </a:solidFill>
                <a:latin typeface="Georgia"/>
                <a:cs typeface="Georgia"/>
              </a:rPr>
              <a:t>of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comprehensive</a:t>
            </a:r>
            <a:r>
              <a:rPr sz="4050" spc="2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literature</a:t>
            </a:r>
            <a:r>
              <a:rPr sz="4050" spc="2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reviews</a:t>
            </a:r>
            <a:r>
              <a:rPr sz="4050" spc="2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exclusively</a:t>
            </a:r>
            <a:r>
              <a:rPr sz="4050" spc="2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focusing</a:t>
            </a:r>
            <a:r>
              <a:rPr sz="4050" spc="2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on</a:t>
            </a:r>
            <a:r>
              <a:rPr sz="4050" spc="28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050" spc="2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050" spc="-20" dirty="0">
                <a:solidFill>
                  <a:srgbClr val="731F7D"/>
                </a:solidFill>
                <a:latin typeface="Georgia"/>
                <a:cs typeface="Georgia"/>
              </a:rPr>
              <a:t>data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05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05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6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05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healthcare.</a:t>
            </a:r>
            <a:r>
              <a:rPr sz="4050" spc="7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05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next</a:t>
            </a:r>
            <a:r>
              <a:rPr sz="405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section</a:t>
            </a:r>
            <a:r>
              <a:rPr sz="405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discusses</a:t>
            </a:r>
            <a:r>
              <a:rPr sz="405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05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latest</a:t>
            </a:r>
            <a:r>
              <a:rPr sz="405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360" dirty="0">
                <a:solidFill>
                  <a:srgbClr val="731F7D"/>
                </a:solidFill>
                <a:latin typeface="Georgia"/>
                <a:cs typeface="Georgia"/>
              </a:rPr>
              <a:t>ML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050" spc="-2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050" spc="-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6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050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smart</a:t>
            </a:r>
            <a:r>
              <a:rPr sz="4050" spc="-1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healthcare,</a:t>
            </a:r>
            <a:r>
              <a:rPr sz="4050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highlighting</a:t>
            </a:r>
            <a:r>
              <a:rPr sz="4050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strengths,</a:t>
            </a:r>
            <a:r>
              <a:rPr sz="4050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weaknesses,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50" spc="-20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future</a:t>
            </a:r>
            <a:r>
              <a:rPr sz="4050" spc="-2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050" spc="-2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050" spc="-2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25" dirty="0">
                <a:solidFill>
                  <a:srgbClr val="731F7D"/>
                </a:solidFill>
                <a:latin typeface="Georgia"/>
                <a:cs typeface="Georgia"/>
              </a:rPr>
              <a:t>further</a:t>
            </a:r>
            <a:r>
              <a:rPr sz="4050" spc="-2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50" spc="-10" dirty="0">
                <a:solidFill>
                  <a:srgbClr val="731F7D"/>
                </a:solidFill>
                <a:latin typeface="Georgia"/>
                <a:cs typeface="Georgia"/>
              </a:rPr>
              <a:t>exploration.</a:t>
            </a:r>
            <a:endParaRPr sz="405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796115" cy="19936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91181" y="0"/>
            <a:ext cx="1396607" cy="1433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8051" y="8507745"/>
            <a:ext cx="2167885" cy="17792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29833" y="0"/>
            <a:ext cx="3158167" cy="3715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575708"/>
            <a:ext cx="7302264" cy="37112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528075" cy="29369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97785" y="633258"/>
            <a:ext cx="13523594" cy="15303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93980">
              <a:lnSpc>
                <a:spcPts val="5850"/>
              </a:lnSpc>
              <a:spcBef>
                <a:spcPts val="350"/>
              </a:spcBef>
            </a:pPr>
            <a:r>
              <a:rPr spc="-365" dirty="0"/>
              <a:t>A</a:t>
            </a:r>
            <a:r>
              <a:rPr spc="-150" dirty="0"/>
              <a:t> </a:t>
            </a:r>
            <a:r>
              <a:rPr spc="-220" dirty="0"/>
              <a:t>taxonomy</a:t>
            </a:r>
            <a:r>
              <a:rPr spc="-145" dirty="0"/>
              <a:t> of </a:t>
            </a:r>
            <a:r>
              <a:rPr spc="-225" dirty="0"/>
              <a:t>machine</a:t>
            </a:r>
            <a:r>
              <a:rPr spc="-145" dirty="0"/>
              <a:t> </a:t>
            </a:r>
            <a:r>
              <a:rPr spc="-195" dirty="0"/>
              <a:t>learning</a:t>
            </a:r>
            <a:r>
              <a:rPr spc="-145" dirty="0"/>
              <a:t> </a:t>
            </a:r>
            <a:r>
              <a:rPr spc="-225" dirty="0"/>
              <a:t>techniques</a:t>
            </a:r>
            <a:r>
              <a:rPr spc="-145" dirty="0"/>
              <a:t> </a:t>
            </a:r>
            <a:r>
              <a:rPr spc="-25" dirty="0"/>
              <a:t>for </a:t>
            </a:r>
            <a:r>
              <a:rPr spc="-270" dirty="0"/>
              <a:t>big</a:t>
            </a:r>
            <a:r>
              <a:rPr spc="-190" dirty="0"/>
              <a:t> </a:t>
            </a:r>
            <a:r>
              <a:rPr spc="-100" dirty="0"/>
              <a:t>data</a:t>
            </a:r>
            <a:r>
              <a:rPr spc="-190" dirty="0"/>
              <a:t> </a:t>
            </a:r>
            <a:r>
              <a:rPr spc="-280" dirty="0"/>
              <a:t>analysis</a:t>
            </a:r>
            <a:r>
              <a:rPr spc="-190" dirty="0"/>
              <a:t> </a:t>
            </a:r>
            <a:r>
              <a:rPr spc="-180" dirty="0"/>
              <a:t>in</a:t>
            </a:r>
            <a:r>
              <a:rPr spc="-190" dirty="0"/>
              <a:t> </a:t>
            </a:r>
            <a:r>
              <a:rPr spc="-120" dirty="0"/>
              <a:t>IoT</a:t>
            </a:r>
            <a:r>
              <a:rPr spc="-190" dirty="0"/>
              <a:t> </a:t>
            </a:r>
            <a:r>
              <a:rPr spc="-165" dirty="0"/>
              <a:t>smart</a:t>
            </a:r>
            <a:r>
              <a:rPr spc="-190" dirty="0"/>
              <a:t> </a:t>
            </a:r>
            <a:r>
              <a:rPr spc="-140" dirty="0"/>
              <a:t>healthcare</a:t>
            </a:r>
            <a:r>
              <a:rPr spc="-190" dirty="0"/>
              <a:t> </a:t>
            </a:r>
            <a:r>
              <a:rPr spc="-300" dirty="0"/>
              <a:t>system</a:t>
            </a: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199" y="5184250"/>
            <a:ext cx="190500" cy="190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199" y="7394050"/>
            <a:ext cx="190500" cy="1904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96193" y="2156411"/>
            <a:ext cx="16376015" cy="67481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32080" marR="5080" algn="just">
              <a:lnSpc>
                <a:spcPts val="4350"/>
              </a:lnSpc>
              <a:spcBef>
                <a:spcPts val="830"/>
              </a:spcBef>
            </a:pP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5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aims</a:t>
            </a:r>
            <a:r>
              <a:rPr sz="4200" spc="5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5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enhance</a:t>
            </a:r>
            <a:r>
              <a:rPr sz="4200" spc="5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human</a:t>
            </a:r>
            <a:r>
              <a:rPr sz="4200" spc="5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lives</a:t>
            </a:r>
            <a:r>
              <a:rPr sz="4200" spc="5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spc="5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automating</a:t>
            </a:r>
            <a:r>
              <a:rPr sz="4200" spc="5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tasks</a:t>
            </a:r>
            <a:r>
              <a:rPr sz="4200" spc="5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5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shifting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monitoring</a:t>
            </a:r>
            <a:r>
              <a:rPr sz="4200" spc="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decision-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making</a:t>
            </a:r>
            <a:r>
              <a:rPr sz="4200" spc="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from</a:t>
            </a:r>
            <a:r>
              <a:rPr sz="4200" spc="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humans</a:t>
            </a:r>
            <a:r>
              <a:rPr sz="4200" spc="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machines,</a:t>
            </a:r>
            <a:r>
              <a:rPr sz="4200" spc="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as</a:t>
            </a:r>
            <a:r>
              <a:rPr sz="4200" spc="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seen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assisted</a:t>
            </a:r>
            <a:r>
              <a:rPr sz="4200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living</a:t>
            </a:r>
            <a:r>
              <a:rPr sz="4200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applications</a:t>
            </a:r>
            <a:r>
              <a:rPr sz="4200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where</a:t>
            </a:r>
            <a:r>
              <a:rPr sz="4200" spc="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sensors</a:t>
            </a:r>
            <a:r>
              <a:rPr sz="4200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monitor</a:t>
            </a:r>
            <a:r>
              <a:rPr sz="4200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patients'</a:t>
            </a:r>
            <a:r>
              <a:rPr sz="4200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health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10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medication,</a:t>
            </a:r>
            <a:r>
              <a:rPr sz="4200" spc="1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improving</a:t>
            </a:r>
            <a:r>
              <a:rPr sz="4200" spc="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timeliness</a:t>
            </a:r>
            <a:r>
              <a:rPr sz="4200" spc="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10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accuracy.</a:t>
            </a:r>
            <a:r>
              <a:rPr sz="4200" spc="1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200" spc="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section leverages</a:t>
            </a:r>
            <a:r>
              <a:rPr sz="4200" spc="-2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machine</a:t>
            </a:r>
            <a:r>
              <a:rPr sz="4200" spc="-1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learning</a:t>
            </a:r>
            <a:r>
              <a:rPr sz="4200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spc="-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Healthcare:</a:t>
            </a:r>
            <a:endParaRPr sz="4200">
              <a:latin typeface="Georgia"/>
              <a:cs typeface="Georgia"/>
            </a:endParaRPr>
          </a:p>
          <a:p>
            <a:pPr marL="12700" marR="5080" algn="just">
              <a:lnSpc>
                <a:spcPts val="4350"/>
              </a:lnSpc>
              <a:spcBef>
                <a:spcPts val="30"/>
              </a:spcBef>
            </a:pPr>
            <a:r>
              <a:rPr sz="4200" u="heavy" spc="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ML-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based</a:t>
            </a:r>
            <a:r>
              <a:rPr sz="4200" u="heavy" spc="74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recommendation</a:t>
            </a:r>
            <a:r>
              <a:rPr sz="4200" u="heavy" spc="74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System:</a:t>
            </a:r>
            <a:r>
              <a:rPr sz="4200" u="none" spc="7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Personalized</a:t>
            </a:r>
            <a:r>
              <a:rPr sz="4200" u="none" spc="7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u="none" spc="7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solutions</a:t>
            </a:r>
            <a:r>
              <a:rPr sz="4200" u="none" spc="7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are </a:t>
            </a:r>
            <a:r>
              <a:rPr sz="4200" u="none" spc="-35" dirty="0">
                <a:solidFill>
                  <a:srgbClr val="731F7D"/>
                </a:solidFill>
                <a:latin typeface="Georgia"/>
                <a:cs typeface="Georgia"/>
              </a:rPr>
              <a:t>recommended</a:t>
            </a:r>
            <a:r>
              <a:rPr sz="4200" u="none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u="none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analyzing</a:t>
            </a:r>
            <a:r>
              <a:rPr sz="4200" u="none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patient</a:t>
            </a:r>
            <a:r>
              <a:rPr sz="4200" u="none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data,</a:t>
            </a:r>
            <a:r>
              <a:rPr sz="4200" u="none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including</a:t>
            </a:r>
            <a:r>
              <a:rPr sz="4200" u="none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health</a:t>
            </a:r>
            <a:r>
              <a:rPr sz="4200" u="none" spc="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history</a:t>
            </a:r>
            <a:r>
              <a:rPr sz="4200" u="none" spc="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and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demographics.</a:t>
            </a:r>
            <a:r>
              <a:rPr sz="4200" u="none" spc="6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340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200" u="none" spc="6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u="none" spc="6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like</a:t>
            </a:r>
            <a:r>
              <a:rPr sz="4200" u="none" spc="6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decision</a:t>
            </a:r>
            <a:r>
              <a:rPr sz="4200" u="none" spc="6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trees</a:t>
            </a:r>
            <a:r>
              <a:rPr sz="4200" u="none" spc="6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6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logistic </a:t>
            </a:r>
            <a:r>
              <a:rPr sz="4200" u="none" spc="-50" dirty="0">
                <a:solidFill>
                  <a:srgbClr val="731F7D"/>
                </a:solidFill>
                <a:latin typeface="Georgia"/>
                <a:cs typeface="Georgia"/>
              </a:rPr>
              <a:t>regression</a:t>
            </a:r>
            <a:r>
              <a:rPr sz="4200" u="none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predict</a:t>
            </a:r>
            <a:r>
              <a:rPr sz="4200" u="none" spc="-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diseases.</a:t>
            </a:r>
            <a:endParaRPr sz="4200">
              <a:latin typeface="Georgia"/>
              <a:cs typeface="Georgia"/>
            </a:endParaRPr>
          </a:p>
          <a:p>
            <a:pPr marL="12700" marR="5080" algn="just">
              <a:lnSpc>
                <a:spcPts val="4350"/>
              </a:lnSpc>
            </a:pPr>
            <a:r>
              <a:rPr sz="4200" u="heavy" spc="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ML-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Based</a:t>
            </a:r>
            <a:r>
              <a:rPr sz="4200" u="heavy" spc="-6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Prediction</a:t>
            </a:r>
            <a:r>
              <a:rPr sz="4200" u="heavy" spc="-5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System:</a:t>
            </a:r>
            <a:r>
              <a:rPr sz="4200" u="none" spc="-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Early</a:t>
            </a:r>
            <a:r>
              <a:rPr sz="4200" u="none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disease</a:t>
            </a:r>
            <a:r>
              <a:rPr sz="4200" u="none" spc="-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detection</a:t>
            </a:r>
            <a:r>
              <a:rPr sz="4200" u="none" spc="-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monitoring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can</a:t>
            </a:r>
            <a:r>
              <a:rPr sz="4200" u="none" spc="4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be</a:t>
            </a:r>
            <a:r>
              <a:rPr sz="4200" u="none" spc="4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done</a:t>
            </a:r>
            <a:r>
              <a:rPr sz="4200" u="none" spc="4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using</a:t>
            </a:r>
            <a:r>
              <a:rPr sz="4200" u="none" spc="4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ML.</a:t>
            </a:r>
            <a:r>
              <a:rPr sz="4200" u="none" spc="4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Stress</a:t>
            </a:r>
            <a:r>
              <a:rPr sz="4200" u="none" spc="4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prediction</a:t>
            </a:r>
            <a:r>
              <a:rPr sz="4200" u="none" spc="4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through</a:t>
            </a:r>
            <a:r>
              <a:rPr sz="4200" u="none" spc="4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heartbeat</a:t>
            </a:r>
            <a:r>
              <a:rPr sz="4200" u="none" spc="4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analysis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-1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Parkinson's</a:t>
            </a:r>
            <a:r>
              <a:rPr sz="4200" u="none" spc="-1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detection</a:t>
            </a:r>
            <a:r>
              <a:rPr sz="4200" u="none" spc="-1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using</a:t>
            </a:r>
            <a:r>
              <a:rPr sz="4200" u="none" spc="-1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speech</a:t>
            </a:r>
            <a:r>
              <a:rPr sz="4200" u="none" spc="-1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recognition</a:t>
            </a:r>
            <a:r>
              <a:rPr sz="4200" u="none" spc="-1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algorithms.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8051" y="8507745"/>
            <a:ext cx="2167885" cy="17792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29833" y="0"/>
            <a:ext cx="3158167" cy="37155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575708"/>
            <a:ext cx="7302264" cy="37112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528075" cy="29369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93980">
              <a:lnSpc>
                <a:spcPts val="5850"/>
              </a:lnSpc>
              <a:spcBef>
                <a:spcPts val="350"/>
              </a:spcBef>
            </a:pPr>
            <a:r>
              <a:rPr spc="-365" dirty="0"/>
              <a:t>A</a:t>
            </a:r>
            <a:r>
              <a:rPr spc="-150" dirty="0"/>
              <a:t> </a:t>
            </a:r>
            <a:r>
              <a:rPr spc="-220" dirty="0"/>
              <a:t>taxonomy</a:t>
            </a:r>
            <a:r>
              <a:rPr spc="-145" dirty="0"/>
              <a:t> of </a:t>
            </a:r>
            <a:r>
              <a:rPr spc="-225" dirty="0"/>
              <a:t>machine</a:t>
            </a:r>
            <a:r>
              <a:rPr spc="-145" dirty="0"/>
              <a:t> </a:t>
            </a:r>
            <a:r>
              <a:rPr spc="-195" dirty="0"/>
              <a:t>learning</a:t>
            </a:r>
            <a:r>
              <a:rPr spc="-145" dirty="0"/>
              <a:t> </a:t>
            </a:r>
            <a:r>
              <a:rPr spc="-225" dirty="0"/>
              <a:t>techniques</a:t>
            </a:r>
            <a:r>
              <a:rPr spc="-145" dirty="0"/>
              <a:t> </a:t>
            </a:r>
            <a:r>
              <a:rPr spc="-25" dirty="0"/>
              <a:t>for </a:t>
            </a:r>
            <a:r>
              <a:rPr spc="-270" dirty="0"/>
              <a:t>big</a:t>
            </a:r>
            <a:r>
              <a:rPr spc="-190" dirty="0"/>
              <a:t> </a:t>
            </a:r>
            <a:r>
              <a:rPr spc="-100" dirty="0"/>
              <a:t>data</a:t>
            </a:r>
            <a:r>
              <a:rPr spc="-190" dirty="0"/>
              <a:t> </a:t>
            </a:r>
            <a:r>
              <a:rPr spc="-280" dirty="0"/>
              <a:t>analysis</a:t>
            </a:r>
            <a:r>
              <a:rPr spc="-190" dirty="0"/>
              <a:t> </a:t>
            </a:r>
            <a:r>
              <a:rPr spc="-180" dirty="0"/>
              <a:t>in</a:t>
            </a:r>
            <a:r>
              <a:rPr spc="-190" dirty="0"/>
              <a:t> </a:t>
            </a:r>
            <a:r>
              <a:rPr spc="-120" dirty="0"/>
              <a:t>IoT</a:t>
            </a:r>
            <a:r>
              <a:rPr spc="-190" dirty="0"/>
              <a:t> </a:t>
            </a:r>
            <a:r>
              <a:rPr spc="-165" dirty="0"/>
              <a:t>smart</a:t>
            </a:r>
            <a:r>
              <a:rPr spc="-190" dirty="0"/>
              <a:t> </a:t>
            </a:r>
            <a:r>
              <a:rPr spc="-140" dirty="0"/>
              <a:t>healthcare</a:t>
            </a:r>
            <a:r>
              <a:rPr spc="-190" dirty="0"/>
              <a:t> </a:t>
            </a:r>
            <a:r>
              <a:rPr spc="-300" dirty="0"/>
              <a:t>system</a:t>
            </a: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6777" y="2731674"/>
            <a:ext cx="190500" cy="190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6777" y="4941474"/>
            <a:ext cx="190500" cy="1904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6777" y="6598824"/>
            <a:ext cx="190500" cy="1904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45771" y="2470086"/>
            <a:ext cx="15726410" cy="619188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 algn="just">
              <a:lnSpc>
                <a:spcPts val="4350"/>
              </a:lnSpc>
              <a:spcBef>
                <a:spcPts val="830"/>
              </a:spcBef>
            </a:pPr>
            <a:r>
              <a:rPr sz="4200" u="heavy" spc="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ML-</a:t>
            </a:r>
            <a:r>
              <a:rPr sz="4200" u="heavy" spc="-7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Based</a:t>
            </a:r>
            <a:r>
              <a:rPr sz="4200" u="heavy" spc="-1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spc="-12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Data</a:t>
            </a:r>
            <a:r>
              <a:rPr sz="4200" u="heavy" spc="-10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spc="-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A</a:t>
            </a:r>
            <a:r>
              <a:rPr sz="4200" u="none" spc="-50" dirty="0">
                <a:solidFill>
                  <a:srgbClr val="731F7D"/>
                </a:solidFill>
                <a:latin typeface="Georgia"/>
                <a:cs typeface="Georgia"/>
              </a:rPr>
              <a:t>gg</a:t>
            </a:r>
            <a:r>
              <a:rPr sz="4200" u="heavy" spc="-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re</a:t>
            </a:r>
            <a:r>
              <a:rPr sz="4200" u="none" spc="-50" dirty="0">
                <a:solidFill>
                  <a:srgbClr val="731F7D"/>
                </a:solidFill>
                <a:latin typeface="Georgia"/>
                <a:cs typeface="Georgia"/>
              </a:rPr>
              <a:t>g</a:t>
            </a:r>
            <a:r>
              <a:rPr sz="4200" u="heavy" spc="-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ation:</a:t>
            </a:r>
            <a:r>
              <a:rPr sz="4200" u="none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60" dirty="0">
                <a:solidFill>
                  <a:srgbClr val="731F7D"/>
                </a:solidFill>
                <a:latin typeface="Georgia"/>
                <a:cs typeface="Georgia"/>
              </a:rPr>
              <a:t>Real-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time</a:t>
            </a:r>
            <a:r>
              <a:rPr sz="4200" u="none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u="none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40" dirty="0">
                <a:solidFill>
                  <a:srgbClr val="731F7D"/>
                </a:solidFill>
                <a:latin typeface="Georgia"/>
                <a:cs typeface="Georgia"/>
              </a:rPr>
              <a:t>compression,</a:t>
            </a:r>
            <a:r>
              <a:rPr sz="4200" u="none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reducing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redundant</a:t>
            </a:r>
            <a:r>
              <a:rPr sz="4200" u="none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information</a:t>
            </a:r>
            <a:r>
              <a:rPr sz="4200" u="none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at</a:t>
            </a:r>
            <a:r>
              <a:rPr sz="4200" u="none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sensor</a:t>
            </a:r>
            <a:r>
              <a:rPr sz="4200" u="none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levels.</a:t>
            </a:r>
            <a:r>
              <a:rPr sz="4200" u="none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50" dirty="0">
                <a:solidFill>
                  <a:srgbClr val="731F7D"/>
                </a:solidFill>
                <a:latin typeface="Georgia"/>
                <a:cs typeface="Georgia"/>
              </a:rPr>
              <a:t>Cluster-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based</a:t>
            </a:r>
            <a:r>
              <a:rPr sz="4200" u="none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frameworks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enhance</a:t>
            </a:r>
            <a:r>
              <a:rPr sz="4200" u="none" spc="11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network</a:t>
            </a:r>
            <a:r>
              <a:rPr sz="4200" u="none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efficiency,</a:t>
            </a:r>
            <a:r>
              <a:rPr sz="4200" u="none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u="none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u="none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u="none" spc="11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improve</a:t>
            </a:r>
            <a:r>
              <a:rPr sz="4200" u="none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data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quality.</a:t>
            </a:r>
            <a:endParaRPr sz="4200">
              <a:latin typeface="Georgia"/>
              <a:cs typeface="Georgia"/>
            </a:endParaRPr>
          </a:p>
          <a:p>
            <a:pPr marL="12700" marR="5080" algn="just">
              <a:lnSpc>
                <a:spcPts val="4350"/>
              </a:lnSpc>
            </a:pPr>
            <a:r>
              <a:rPr sz="4200" u="heavy" spc="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ML-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Based</a:t>
            </a:r>
            <a:r>
              <a:rPr sz="4200" u="heavy" spc="7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Living</a:t>
            </a:r>
            <a:r>
              <a:rPr sz="4200" u="heavy" spc="47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Assistance:</a:t>
            </a:r>
            <a:r>
              <a:rPr sz="4200" u="none" spc="7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IoT-based</a:t>
            </a:r>
            <a:r>
              <a:rPr sz="4200" u="none" spc="7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living</a:t>
            </a:r>
            <a:r>
              <a:rPr sz="4200" u="none" spc="7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assistance</a:t>
            </a:r>
            <a:r>
              <a:rPr sz="4200" u="none" spc="7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u="none" spc="7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the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elderly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patients.</a:t>
            </a:r>
            <a:r>
              <a:rPr sz="4200" u="none" spc="59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Continuous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monitoring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u="none" spc="59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vital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signs, 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medication</a:t>
            </a:r>
            <a:r>
              <a:rPr sz="4200" u="none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intake,</a:t>
            </a:r>
            <a:r>
              <a:rPr sz="4200" u="none" spc="-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-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alerts</a:t>
            </a:r>
            <a:r>
              <a:rPr sz="4200" u="none" spc="-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during</a:t>
            </a:r>
            <a:r>
              <a:rPr sz="4200" u="none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critical</a:t>
            </a:r>
            <a:r>
              <a:rPr sz="4200" u="none" spc="-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situations.</a:t>
            </a:r>
            <a:endParaRPr sz="4200">
              <a:latin typeface="Georgia"/>
              <a:cs typeface="Georgia"/>
            </a:endParaRPr>
          </a:p>
          <a:p>
            <a:pPr marL="12700" marR="5080" algn="just">
              <a:lnSpc>
                <a:spcPts val="4350"/>
              </a:lnSpc>
            </a:pPr>
            <a:r>
              <a:rPr sz="4200" u="heavy" spc="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ML-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Based</a:t>
            </a:r>
            <a:r>
              <a:rPr sz="4200" u="heavy" spc="14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Secured</a:t>
            </a:r>
            <a:r>
              <a:rPr sz="4200" u="heavy" spc="14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Analysis:</a:t>
            </a:r>
            <a:r>
              <a:rPr sz="4200" u="none" spc="1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Ensuring</a:t>
            </a:r>
            <a:r>
              <a:rPr sz="4200" u="none" spc="1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security</a:t>
            </a:r>
            <a:r>
              <a:rPr sz="4200" u="none" spc="1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1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privacy</a:t>
            </a:r>
            <a:r>
              <a:rPr sz="4200" u="none" spc="1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of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u="none" spc="4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data.</a:t>
            </a:r>
            <a:r>
              <a:rPr sz="4200" u="none" spc="4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340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200" u="none" spc="4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u="none" spc="4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protect</a:t>
            </a:r>
            <a:r>
              <a:rPr sz="4200" u="none" spc="4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sensitive</a:t>
            </a:r>
            <a:r>
              <a:rPr sz="4200" u="none" spc="4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information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through</a:t>
            </a:r>
            <a:r>
              <a:rPr sz="4200" u="none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watermarking,</a:t>
            </a:r>
            <a:r>
              <a:rPr sz="4200" u="none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signal</a:t>
            </a:r>
            <a:r>
              <a:rPr sz="4200" u="none" spc="22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enhancement,</a:t>
            </a:r>
            <a:r>
              <a:rPr sz="4200" u="none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security</a:t>
            </a:r>
            <a:r>
              <a:rPr sz="4200" u="none" spc="22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models. </a:t>
            </a:r>
            <a:r>
              <a:rPr sz="4200" u="none" spc="-45" dirty="0">
                <a:solidFill>
                  <a:srgbClr val="731F7D"/>
                </a:solidFill>
                <a:latin typeface="Georgia"/>
                <a:cs typeface="Georgia"/>
              </a:rPr>
              <a:t>Wireless</a:t>
            </a:r>
            <a:r>
              <a:rPr sz="4200" u="none" spc="-1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45" dirty="0">
                <a:solidFill>
                  <a:srgbClr val="731F7D"/>
                </a:solidFill>
                <a:latin typeface="Georgia"/>
                <a:cs typeface="Georgia"/>
              </a:rPr>
              <a:t>Body</a:t>
            </a:r>
            <a:r>
              <a:rPr sz="4200" u="none" spc="-1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90" dirty="0">
                <a:solidFill>
                  <a:srgbClr val="731F7D"/>
                </a:solidFill>
                <a:latin typeface="Georgia"/>
                <a:cs typeface="Georgia"/>
              </a:rPr>
              <a:t>Sensor</a:t>
            </a:r>
            <a:r>
              <a:rPr sz="4200" u="none" spc="-1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30" dirty="0">
                <a:solidFill>
                  <a:srgbClr val="731F7D"/>
                </a:solidFill>
                <a:latin typeface="Georgia"/>
                <a:cs typeface="Georgia"/>
              </a:rPr>
              <a:t>Networks</a:t>
            </a:r>
            <a:r>
              <a:rPr sz="4200" u="none" spc="-1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85" dirty="0">
                <a:solidFill>
                  <a:srgbClr val="731F7D"/>
                </a:solidFill>
                <a:latin typeface="Georgia"/>
                <a:cs typeface="Georgia"/>
              </a:rPr>
              <a:t>(WBSN)</a:t>
            </a:r>
            <a:r>
              <a:rPr sz="4200" u="none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are</a:t>
            </a:r>
            <a:r>
              <a:rPr sz="4200" u="none" spc="-1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30" dirty="0">
                <a:solidFill>
                  <a:srgbClr val="731F7D"/>
                </a:solidFill>
                <a:latin typeface="Georgia"/>
                <a:cs typeface="Georgia"/>
              </a:rPr>
              <a:t>secured</a:t>
            </a:r>
            <a:r>
              <a:rPr sz="4200" u="none" spc="-1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with</a:t>
            </a:r>
            <a:r>
              <a:rPr sz="4200" u="none" spc="-1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ML.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8051" y="8507745"/>
            <a:ext cx="2167885" cy="17792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29833" y="0"/>
            <a:ext cx="3158167" cy="37155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575708"/>
            <a:ext cx="7302264" cy="37112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528075" cy="29369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93980">
              <a:lnSpc>
                <a:spcPts val="5850"/>
              </a:lnSpc>
              <a:spcBef>
                <a:spcPts val="350"/>
              </a:spcBef>
            </a:pPr>
            <a:r>
              <a:rPr spc="-365" dirty="0"/>
              <a:t>A</a:t>
            </a:r>
            <a:r>
              <a:rPr spc="-150" dirty="0"/>
              <a:t> </a:t>
            </a:r>
            <a:r>
              <a:rPr spc="-220" dirty="0"/>
              <a:t>taxonomy</a:t>
            </a:r>
            <a:r>
              <a:rPr spc="-145" dirty="0"/>
              <a:t> of </a:t>
            </a:r>
            <a:r>
              <a:rPr spc="-225" dirty="0"/>
              <a:t>machine</a:t>
            </a:r>
            <a:r>
              <a:rPr spc="-145" dirty="0"/>
              <a:t> </a:t>
            </a:r>
            <a:r>
              <a:rPr spc="-195" dirty="0"/>
              <a:t>learning</a:t>
            </a:r>
            <a:r>
              <a:rPr spc="-145" dirty="0"/>
              <a:t> </a:t>
            </a:r>
            <a:r>
              <a:rPr spc="-225" dirty="0"/>
              <a:t>techniques</a:t>
            </a:r>
            <a:r>
              <a:rPr spc="-145" dirty="0"/>
              <a:t> </a:t>
            </a:r>
            <a:r>
              <a:rPr spc="-25" dirty="0"/>
              <a:t>for </a:t>
            </a:r>
            <a:r>
              <a:rPr spc="-270" dirty="0"/>
              <a:t>big</a:t>
            </a:r>
            <a:r>
              <a:rPr spc="-190" dirty="0"/>
              <a:t> </a:t>
            </a:r>
            <a:r>
              <a:rPr spc="-100" dirty="0"/>
              <a:t>data</a:t>
            </a:r>
            <a:r>
              <a:rPr spc="-190" dirty="0"/>
              <a:t> </a:t>
            </a:r>
            <a:r>
              <a:rPr spc="-280" dirty="0"/>
              <a:t>analysis</a:t>
            </a:r>
            <a:r>
              <a:rPr spc="-190" dirty="0"/>
              <a:t> </a:t>
            </a:r>
            <a:r>
              <a:rPr spc="-180" dirty="0"/>
              <a:t>in</a:t>
            </a:r>
            <a:r>
              <a:rPr spc="-190" dirty="0"/>
              <a:t> </a:t>
            </a:r>
            <a:r>
              <a:rPr spc="-120" dirty="0"/>
              <a:t>IoT</a:t>
            </a:r>
            <a:r>
              <a:rPr spc="-190" dirty="0"/>
              <a:t> </a:t>
            </a:r>
            <a:r>
              <a:rPr spc="-165" dirty="0"/>
              <a:t>smart</a:t>
            </a:r>
            <a:r>
              <a:rPr spc="-190" dirty="0"/>
              <a:t> </a:t>
            </a:r>
            <a:r>
              <a:rPr spc="-140" dirty="0"/>
              <a:t>healthcare</a:t>
            </a:r>
            <a:r>
              <a:rPr spc="-190" dirty="0"/>
              <a:t> </a:t>
            </a:r>
            <a:r>
              <a:rPr spc="-300" dirty="0"/>
              <a:t>system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59778" y="2475176"/>
            <a:ext cx="16307435" cy="68459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00" b="1" u="heavy" spc="-4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Benefits</a:t>
            </a:r>
            <a:r>
              <a:rPr sz="5000" b="1" u="heavy" spc="-1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 </a:t>
            </a:r>
            <a:r>
              <a:rPr sz="5000" b="1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of</a:t>
            </a:r>
            <a:r>
              <a:rPr sz="5000" b="1" u="heavy" spc="-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 </a:t>
            </a:r>
            <a:r>
              <a:rPr sz="5000" b="1" u="heavy" spc="-8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levera</a:t>
            </a:r>
            <a:r>
              <a:rPr sz="5000" b="1" u="none" spc="-85" dirty="0">
                <a:solidFill>
                  <a:srgbClr val="731F7D"/>
                </a:solidFill>
                <a:latin typeface="Cambria"/>
                <a:cs typeface="Cambria"/>
              </a:rPr>
              <a:t>g</a:t>
            </a:r>
            <a:r>
              <a:rPr sz="5000" b="1" u="heavy" spc="-8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ing</a:t>
            </a:r>
            <a:r>
              <a:rPr sz="5000" b="1" u="heavy" spc="-27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 </a:t>
            </a:r>
            <a:r>
              <a:rPr sz="5000" b="1" u="heavy" spc="8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ML</a:t>
            </a:r>
            <a:r>
              <a:rPr sz="5000" b="1" u="heavy" spc="-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 </a:t>
            </a:r>
            <a:r>
              <a:rPr sz="5000" b="1" u="heavy" spc="-114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Techniques</a:t>
            </a:r>
            <a:r>
              <a:rPr sz="5000" b="1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 </a:t>
            </a:r>
            <a:r>
              <a:rPr sz="5000" b="1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in</a:t>
            </a:r>
            <a:r>
              <a:rPr sz="5000" b="1" u="heavy" spc="-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 </a:t>
            </a:r>
            <a:r>
              <a:rPr sz="5000" b="1" u="heavy" spc="-114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IoT</a:t>
            </a:r>
            <a:r>
              <a:rPr sz="5000" b="1" u="heavy" spc="-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 </a:t>
            </a:r>
            <a:r>
              <a:rPr sz="5000" b="1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health</a:t>
            </a:r>
            <a:r>
              <a:rPr sz="5000" b="1" u="heavy" spc="-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 </a:t>
            </a:r>
            <a:r>
              <a:rPr sz="5000" b="1" u="heavy" spc="-2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</a:rPr>
              <a:t>care:</a:t>
            </a:r>
            <a:endParaRPr sz="5000">
              <a:latin typeface="Cambria"/>
              <a:cs typeface="Cambria"/>
            </a:endParaRPr>
          </a:p>
          <a:p>
            <a:pPr marL="781050" marR="5080" indent="-386080">
              <a:lnSpc>
                <a:spcPts val="4350"/>
              </a:lnSpc>
              <a:spcBef>
                <a:spcPts val="4220"/>
              </a:spcBef>
              <a:buAutoNum type="arabicPeriod"/>
              <a:tabLst>
                <a:tab pos="782955" algn="l"/>
                <a:tab pos="3384550" algn="l"/>
                <a:tab pos="7444105" algn="l"/>
                <a:tab pos="8517255" algn="l"/>
                <a:tab pos="10593705" algn="l"/>
                <a:tab pos="13855700" algn="l"/>
              </a:tabLst>
            </a:pP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Enhanced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	</a:t>
            </a: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Personalization: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365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enables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personalized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35" dirty="0">
                <a:solidFill>
                  <a:srgbClr val="731F7D"/>
                </a:solidFill>
                <a:latin typeface="Georgia"/>
                <a:cs typeface="Georgia"/>
              </a:rPr>
              <a:t>healthcare 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solutions</a:t>
            </a:r>
            <a:r>
              <a:rPr sz="4200" u="none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tailored</a:t>
            </a:r>
            <a:r>
              <a:rPr sz="4200" u="none" spc="-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u="none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individual</a:t>
            </a:r>
            <a:r>
              <a:rPr sz="4200" u="none" spc="-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needs.</a:t>
            </a:r>
            <a:endParaRPr sz="4200">
              <a:latin typeface="Georgia"/>
              <a:cs typeface="Georgia"/>
            </a:endParaRPr>
          </a:p>
          <a:p>
            <a:pPr marL="781685" marR="5080" indent="-455930">
              <a:lnSpc>
                <a:spcPts val="4350"/>
              </a:lnSpc>
              <a:buAutoNum type="arabicPeriod"/>
              <a:tabLst>
                <a:tab pos="782955" algn="l"/>
                <a:tab pos="4095115" algn="l"/>
                <a:tab pos="6684645" algn="l"/>
                <a:tab pos="9255125" algn="l"/>
                <a:tab pos="11849735" algn="l"/>
                <a:tab pos="13929360" algn="l"/>
                <a:tab pos="14851380" algn="l"/>
                <a:tab pos="15532100" algn="l"/>
              </a:tabLst>
            </a:pPr>
            <a:r>
              <a:rPr sz="4200" u="heavy" spc="-14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Ear</a:t>
            </a:r>
            <a:r>
              <a:rPr sz="4200" u="heavy" spc="-13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l</a:t>
            </a:r>
            <a:r>
              <a:rPr sz="4200" u="heavy" spc="-83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y</a:t>
            </a:r>
            <a:r>
              <a:rPr sz="4200" u="heavy" spc="19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 </a:t>
            </a: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Disease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	</a:t>
            </a: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Detection: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50" dirty="0">
                <a:solidFill>
                  <a:srgbClr val="731F7D"/>
                </a:solidFill>
                <a:latin typeface="Georgia"/>
                <a:cs typeface="Georgia"/>
              </a:rPr>
              <a:t>ML-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based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prediction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systems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aid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the 	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early</a:t>
            </a:r>
            <a:r>
              <a:rPr sz="4200" u="none" spc="-1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detection</a:t>
            </a:r>
            <a:r>
              <a:rPr sz="4200" u="none" spc="-1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-1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30" dirty="0">
                <a:solidFill>
                  <a:srgbClr val="731F7D"/>
                </a:solidFill>
                <a:latin typeface="Georgia"/>
                <a:cs typeface="Georgia"/>
              </a:rPr>
              <a:t>monitoring</a:t>
            </a:r>
            <a:r>
              <a:rPr sz="4200" u="none" spc="-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u="none" spc="-1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diseases.</a:t>
            </a:r>
            <a:endParaRPr sz="4200">
              <a:latin typeface="Georgia"/>
              <a:cs typeface="Georgia"/>
            </a:endParaRPr>
          </a:p>
          <a:p>
            <a:pPr marL="781685" marR="5080" indent="-451484">
              <a:lnSpc>
                <a:spcPts val="4350"/>
              </a:lnSpc>
              <a:buAutoNum type="arabicPeriod"/>
              <a:tabLst>
                <a:tab pos="782955" algn="l"/>
                <a:tab pos="3002915" algn="l"/>
                <a:tab pos="4314190" algn="l"/>
                <a:tab pos="6861175" algn="l"/>
                <a:tab pos="9489440" algn="l"/>
                <a:tab pos="10760710" algn="l"/>
                <a:tab pos="13759180" algn="l"/>
              </a:tabLst>
            </a:pP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Efficient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	</a:t>
            </a:r>
            <a:r>
              <a:rPr sz="4200" u="heavy" spc="-2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Data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	</a:t>
            </a: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Handling: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50" dirty="0">
                <a:solidFill>
                  <a:srgbClr val="731F7D"/>
                </a:solidFill>
                <a:latin typeface="Georgia"/>
                <a:cs typeface="Georgia"/>
              </a:rPr>
              <a:t>ML-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based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aggregation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30" dirty="0">
                <a:solidFill>
                  <a:srgbClr val="731F7D"/>
                </a:solidFill>
                <a:latin typeface="Georgia"/>
                <a:cs typeface="Georgia"/>
              </a:rPr>
              <a:t>techniques 	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improve</a:t>
            </a:r>
            <a:r>
              <a:rPr sz="4200" u="none" spc="-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network</a:t>
            </a:r>
            <a:r>
              <a:rPr sz="4200" u="none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efficiency</a:t>
            </a:r>
            <a:r>
              <a:rPr sz="4200" u="none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u="none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quality.</a:t>
            </a:r>
            <a:endParaRPr sz="4200">
              <a:latin typeface="Georgia"/>
              <a:cs typeface="Georgia"/>
            </a:endParaRPr>
          </a:p>
          <a:p>
            <a:pPr marL="781685" marR="5080" indent="-467359">
              <a:lnSpc>
                <a:spcPts val="4350"/>
              </a:lnSpc>
              <a:buAutoNum type="arabicPeriod"/>
              <a:tabLst>
                <a:tab pos="782955" algn="l"/>
                <a:tab pos="3405504" algn="l"/>
                <a:tab pos="5459730" algn="l"/>
                <a:tab pos="7038340" algn="l"/>
                <a:tab pos="9967595" algn="l"/>
                <a:tab pos="11692890" algn="l"/>
                <a:tab pos="14427835" algn="l"/>
              </a:tabLst>
            </a:pP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Improved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	</a:t>
            </a: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Patient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	</a:t>
            </a: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Care: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50" dirty="0">
                <a:solidFill>
                  <a:srgbClr val="731F7D"/>
                </a:solidFill>
                <a:latin typeface="Georgia"/>
                <a:cs typeface="Georgia"/>
              </a:rPr>
              <a:t>ML-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driven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living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assistance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systems 	enhance</a:t>
            </a:r>
            <a:r>
              <a:rPr sz="4200" u="none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patient</a:t>
            </a:r>
            <a:r>
              <a:rPr sz="4200" u="none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care,</a:t>
            </a:r>
            <a:r>
              <a:rPr sz="4200" u="none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especially</a:t>
            </a:r>
            <a:r>
              <a:rPr sz="4200" u="none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u="none" spc="-1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u="none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elderly.</a:t>
            </a:r>
            <a:endParaRPr sz="4200">
              <a:latin typeface="Georgia"/>
              <a:cs typeface="Georgia"/>
            </a:endParaRPr>
          </a:p>
          <a:p>
            <a:pPr marL="781050" marR="5080" indent="-462280">
              <a:lnSpc>
                <a:spcPts val="4350"/>
              </a:lnSpc>
              <a:buAutoNum type="arabicPeriod"/>
              <a:tabLst>
                <a:tab pos="782955" algn="l"/>
                <a:tab pos="3432810" algn="l"/>
                <a:tab pos="5864225" algn="l"/>
                <a:tab pos="6985634" algn="l"/>
                <a:tab pos="9140190" algn="l"/>
                <a:tab pos="10286365" algn="l"/>
                <a:tab pos="12520930" algn="l"/>
                <a:tab pos="13764260" algn="l"/>
                <a:tab pos="15843250" algn="l"/>
              </a:tabLst>
            </a:pPr>
            <a:r>
              <a:rPr sz="4200" u="heavy" spc="-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Enhanced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	</a:t>
            </a:r>
            <a:r>
              <a:rPr sz="4200" u="heavy" spc="-6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Secur</a:t>
            </a:r>
            <a:r>
              <a:rPr sz="4200" u="heavy" spc="-5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it</a:t>
            </a:r>
            <a:r>
              <a:rPr sz="4200" u="heavy" spc="-7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y</a:t>
            </a:r>
            <a:r>
              <a:rPr sz="4200" u="heavy" spc="-22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spc="-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: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365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ensures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security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privacy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65" dirty="0">
                <a:solidFill>
                  <a:srgbClr val="731F7D"/>
                </a:solidFill>
                <a:latin typeface="Georgia"/>
                <a:cs typeface="Georgia"/>
              </a:rPr>
              <a:t>of 	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u="none" spc="-1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data.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7256" y="0"/>
            <a:ext cx="5960743" cy="17407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9249" y="5958211"/>
            <a:ext cx="4768750" cy="43287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3125" y="701088"/>
            <a:ext cx="1284605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-80" dirty="0">
                <a:latin typeface="Trebuchet MS"/>
                <a:cs typeface="Trebuchet MS"/>
              </a:rPr>
              <a:t>Challenges</a:t>
            </a:r>
            <a:r>
              <a:rPr sz="6200" spc="-335" dirty="0">
                <a:latin typeface="Trebuchet MS"/>
                <a:cs typeface="Trebuchet MS"/>
              </a:rPr>
              <a:t> </a:t>
            </a:r>
            <a:r>
              <a:rPr sz="6200" spc="-130" dirty="0">
                <a:latin typeface="Trebuchet MS"/>
                <a:cs typeface="Trebuchet MS"/>
              </a:rPr>
              <a:t>and</a:t>
            </a:r>
            <a:r>
              <a:rPr sz="6200" spc="-335" dirty="0">
                <a:latin typeface="Trebuchet MS"/>
                <a:cs typeface="Trebuchet MS"/>
              </a:rPr>
              <a:t> </a:t>
            </a:r>
            <a:r>
              <a:rPr sz="6200" spc="-190" dirty="0">
                <a:latin typeface="Trebuchet MS"/>
                <a:cs typeface="Trebuchet MS"/>
              </a:rPr>
              <a:t>open</a:t>
            </a:r>
            <a:r>
              <a:rPr sz="6200" spc="-335" dirty="0">
                <a:latin typeface="Trebuchet MS"/>
                <a:cs typeface="Trebuchet MS"/>
              </a:rPr>
              <a:t> </a:t>
            </a:r>
            <a:r>
              <a:rPr sz="6200" spc="-190" dirty="0">
                <a:latin typeface="Trebuchet MS"/>
                <a:cs typeface="Trebuchet MS"/>
              </a:rPr>
              <a:t>research</a:t>
            </a:r>
            <a:r>
              <a:rPr sz="6200" spc="-335" dirty="0">
                <a:latin typeface="Trebuchet MS"/>
                <a:cs typeface="Trebuchet MS"/>
              </a:rPr>
              <a:t> </a:t>
            </a:r>
            <a:r>
              <a:rPr sz="6200" spc="-10" dirty="0">
                <a:latin typeface="Trebuchet MS"/>
                <a:cs typeface="Trebuchet MS"/>
              </a:rPr>
              <a:t>issues</a:t>
            </a:r>
            <a:endParaRPr sz="6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3125" y="1658985"/>
            <a:ext cx="16399510" cy="79292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147955" algn="just">
              <a:lnSpc>
                <a:spcPts val="4350"/>
              </a:lnSpc>
              <a:spcBef>
                <a:spcPts val="830"/>
              </a:spcBef>
            </a:pP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There</a:t>
            </a:r>
            <a:r>
              <a:rPr sz="4200" spc="5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are</a:t>
            </a:r>
            <a:r>
              <a:rPr sz="4200" spc="5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various</a:t>
            </a:r>
            <a:r>
              <a:rPr sz="4200" spc="5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200" spc="5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related</a:t>
            </a:r>
            <a:r>
              <a:rPr sz="4200" spc="5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5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40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200" spc="5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spc="5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spc="5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5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data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-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-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domain:</a:t>
            </a:r>
            <a:endParaRPr sz="4200">
              <a:latin typeface="Georgia"/>
              <a:cs typeface="Georgia"/>
            </a:endParaRPr>
          </a:p>
          <a:p>
            <a:pPr marL="35560" marR="5080" algn="just">
              <a:lnSpc>
                <a:spcPts val="4350"/>
              </a:lnSpc>
              <a:spcBef>
                <a:spcPts val="630"/>
              </a:spcBef>
            </a:pP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Resource</a:t>
            </a:r>
            <a:r>
              <a:rPr sz="4200" u="heavy" spc="47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 </a:t>
            </a:r>
            <a:r>
              <a:rPr sz="4200" u="heavy" spc="-9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Scarc</a:t>
            </a:r>
            <a:r>
              <a:rPr sz="4200" u="heavy" spc="-8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it</a:t>
            </a:r>
            <a:r>
              <a:rPr sz="4200" u="heavy" spc="-78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y</a:t>
            </a:r>
            <a:r>
              <a:rPr sz="4200" u="heavy" spc="-8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: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devices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often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have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limited</a:t>
            </a:r>
            <a:r>
              <a:rPr sz="4200" u="none" spc="58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energy</a:t>
            </a:r>
            <a:r>
              <a:rPr sz="4200" u="none" spc="5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and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computational</a:t>
            </a:r>
            <a:r>
              <a:rPr sz="4200" u="none" spc="5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power,</a:t>
            </a:r>
            <a:r>
              <a:rPr sz="4200" u="none" spc="5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leading</a:t>
            </a:r>
            <a:r>
              <a:rPr sz="4200" u="none" spc="5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u="none" spc="5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200" u="none" spc="5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u="none" spc="5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managing</a:t>
            </a:r>
            <a:r>
              <a:rPr sz="4200" u="none" spc="5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correlated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data,</a:t>
            </a:r>
            <a:r>
              <a:rPr sz="4200" u="none" spc="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high</a:t>
            </a:r>
            <a:r>
              <a:rPr sz="4200" u="none" spc="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energy</a:t>
            </a:r>
            <a:r>
              <a:rPr sz="4200" u="none" spc="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consumption,</a:t>
            </a:r>
            <a:r>
              <a:rPr sz="4200" u="none" spc="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resource</a:t>
            </a:r>
            <a:r>
              <a:rPr sz="4200" u="none" spc="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constraints.</a:t>
            </a:r>
            <a:r>
              <a:rPr sz="4200" u="none" spc="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Integrating </a:t>
            </a:r>
            <a:r>
              <a:rPr sz="4200" u="none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u="none" spc="375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with</a:t>
            </a:r>
            <a:r>
              <a:rPr sz="4200" u="none" spc="380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cloud</a:t>
            </a:r>
            <a:r>
              <a:rPr sz="4200" u="none" spc="380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computing</a:t>
            </a:r>
            <a:r>
              <a:rPr sz="4200" u="none" spc="375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helps</a:t>
            </a:r>
            <a:r>
              <a:rPr sz="4200" u="none" spc="380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but</a:t>
            </a:r>
            <a:r>
              <a:rPr sz="4200" u="none" spc="380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increases</a:t>
            </a:r>
            <a:r>
              <a:rPr sz="4200" u="none" spc="380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complexity,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necessitating</a:t>
            </a:r>
            <a:r>
              <a:rPr sz="4200" u="none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novel,</a:t>
            </a:r>
            <a:r>
              <a:rPr sz="4200" u="none" spc="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85" dirty="0">
                <a:solidFill>
                  <a:srgbClr val="731F7D"/>
                </a:solidFill>
                <a:latin typeface="Georgia"/>
                <a:cs typeface="Georgia"/>
              </a:rPr>
              <a:t>energy-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efficient</a:t>
            </a:r>
            <a:r>
              <a:rPr sz="4200" u="none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u="none" spc="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aggregation</a:t>
            </a:r>
            <a:r>
              <a:rPr sz="4200" u="none" spc="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u="none" spc="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and </a:t>
            </a:r>
            <a:r>
              <a:rPr sz="4200" u="none" spc="-50" dirty="0">
                <a:solidFill>
                  <a:srgbClr val="731F7D"/>
                </a:solidFill>
                <a:latin typeface="Georgia"/>
                <a:cs typeface="Georgia"/>
              </a:rPr>
              <a:t>resource</a:t>
            </a:r>
            <a:r>
              <a:rPr sz="4200" u="none" spc="-20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allocation</a:t>
            </a:r>
            <a:r>
              <a:rPr sz="4200" u="none" spc="-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optimizations.</a:t>
            </a:r>
            <a:endParaRPr sz="4200">
              <a:latin typeface="Georgia"/>
              <a:cs typeface="Georgia"/>
            </a:endParaRPr>
          </a:p>
          <a:p>
            <a:pPr marL="35560" marR="5080" indent="256540" algn="just">
              <a:lnSpc>
                <a:spcPts val="4350"/>
              </a:lnSpc>
            </a:pPr>
            <a:r>
              <a:rPr sz="4200" u="heavy" spc="8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Secur</a:t>
            </a:r>
            <a:r>
              <a:rPr sz="4200" u="heavy" spc="9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it</a:t>
            </a:r>
            <a:r>
              <a:rPr sz="4200" u="heavy" spc="-60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y</a:t>
            </a:r>
            <a:r>
              <a:rPr sz="4200" u="heavy" spc="102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and</a:t>
            </a:r>
            <a:r>
              <a:rPr sz="4200" u="heavy" spc="73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spc="-10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Pr</a:t>
            </a:r>
            <a:r>
              <a:rPr sz="4200" u="heavy" spc="-10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iv</a:t>
            </a:r>
            <a:r>
              <a:rPr sz="4200" u="heavy" spc="-10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ac</a:t>
            </a:r>
            <a:r>
              <a:rPr sz="4200" u="heavy" spc="-79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y</a:t>
            </a:r>
            <a:r>
              <a:rPr sz="4200" u="heavy" spc="-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:</a:t>
            </a:r>
            <a:r>
              <a:rPr sz="4200" u="none" spc="7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IoT's</a:t>
            </a:r>
            <a:r>
              <a:rPr sz="4200" u="none" spc="7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impact</a:t>
            </a:r>
            <a:r>
              <a:rPr sz="4200" u="none" spc="7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on</a:t>
            </a:r>
            <a:r>
              <a:rPr sz="4200" u="none" spc="7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u="none" spc="7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200" u="none" spc="7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revolutionary,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offering</a:t>
            </a:r>
            <a:r>
              <a:rPr sz="4200" u="none" spc="2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personalized</a:t>
            </a:r>
            <a:r>
              <a:rPr sz="4200" u="none" spc="2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access</a:t>
            </a:r>
            <a:r>
              <a:rPr sz="4200" u="none" spc="2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u="none" spc="2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u="none" spc="2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services,</a:t>
            </a:r>
            <a:r>
              <a:rPr sz="4200" u="none" spc="2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but</a:t>
            </a:r>
            <a:r>
              <a:rPr sz="4200" u="none" spc="2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it</a:t>
            </a:r>
            <a:r>
              <a:rPr sz="4200" u="none" spc="2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raises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significant</a:t>
            </a:r>
            <a:r>
              <a:rPr sz="4200" u="none" spc="1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200" u="none" spc="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u="none" spc="1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security</a:t>
            </a:r>
            <a:r>
              <a:rPr sz="4200" u="none" spc="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1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privacy</a:t>
            </a:r>
            <a:r>
              <a:rPr sz="4200" u="none" spc="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due</a:t>
            </a:r>
            <a:r>
              <a:rPr sz="4200" u="none" spc="1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u="none" spc="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u="none" spc="1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sensitivity</a:t>
            </a:r>
            <a:r>
              <a:rPr sz="4200" u="none" spc="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of </a:t>
            </a:r>
            <a:r>
              <a:rPr sz="4200" u="none" spc="110" dirty="0">
                <a:solidFill>
                  <a:srgbClr val="731F7D"/>
                </a:solidFill>
                <a:latin typeface="Georgia"/>
                <a:cs typeface="Georgia"/>
              </a:rPr>
              <a:t>health-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related</a:t>
            </a:r>
            <a:r>
              <a:rPr sz="4200" u="none" spc="2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data,</a:t>
            </a:r>
            <a:r>
              <a:rPr sz="4200" u="none" spc="2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leading</a:t>
            </a:r>
            <a:r>
              <a:rPr sz="4200" u="none" spc="2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u="none" spc="2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u="none" spc="2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need</a:t>
            </a:r>
            <a:r>
              <a:rPr sz="4200" u="none" spc="2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u="none" spc="2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lightweight</a:t>
            </a:r>
            <a:r>
              <a:rPr sz="4200" u="none" spc="2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2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75" dirty="0">
                <a:solidFill>
                  <a:srgbClr val="731F7D"/>
                </a:solidFill>
                <a:latin typeface="Georgia"/>
                <a:cs typeface="Georgia"/>
              </a:rPr>
              <a:t>energy-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efficient</a:t>
            </a:r>
            <a:r>
              <a:rPr sz="4200" u="none" spc="8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u="none" spc="8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aggregation</a:t>
            </a:r>
            <a:r>
              <a:rPr sz="4200" u="none" spc="8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u="none" spc="8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u="none" spc="8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ensure</a:t>
            </a:r>
            <a:r>
              <a:rPr sz="4200" u="none" spc="8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confidentiality</a:t>
            </a:r>
            <a:r>
              <a:rPr sz="4200" u="none" spc="8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and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security.</a:t>
            </a:r>
            <a:endParaRPr sz="4200">
              <a:latin typeface="Georgia"/>
              <a:cs typeface="Georgi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3105673"/>
            <a:ext cx="190500" cy="190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6420373"/>
            <a:ext cx="190500" cy="1904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7256" y="0"/>
            <a:ext cx="5960743" cy="17407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9249" y="5958211"/>
            <a:ext cx="4768750" cy="43287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3125" y="701085"/>
            <a:ext cx="1284605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-80" dirty="0">
                <a:latin typeface="Trebuchet MS"/>
                <a:cs typeface="Trebuchet MS"/>
              </a:rPr>
              <a:t>Challenges</a:t>
            </a:r>
            <a:r>
              <a:rPr sz="6200" spc="-335" dirty="0">
                <a:latin typeface="Trebuchet MS"/>
                <a:cs typeface="Trebuchet MS"/>
              </a:rPr>
              <a:t> </a:t>
            </a:r>
            <a:r>
              <a:rPr sz="6200" spc="-130" dirty="0">
                <a:latin typeface="Trebuchet MS"/>
                <a:cs typeface="Trebuchet MS"/>
              </a:rPr>
              <a:t>and</a:t>
            </a:r>
            <a:r>
              <a:rPr sz="6200" spc="-335" dirty="0">
                <a:latin typeface="Trebuchet MS"/>
                <a:cs typeface="Trebuchet MS"/>
              </a:rPr>
              <a:t> </a:t>
            </a:r>
            <a:r>
              <a:rPr sz="6200" spc="-190" dirty="0">
                <a:latin typeface="Trebuchet MS"/>
                <a:cs typeface="Trebuchet MS"/>
              </a:rPr>
              <a:t>open</a:t>
            </a:r>
            <a:r>
              <a:rPr sz="6200" spc="-335" dirty="0">
                <a:latin typeface="Trebuchet MS"/>
                <a:cs typeface="Trebuchet MS"/>
              </a:rPr>
              <a:t> </a:t>
            </a:r>
            <a:r>
              <a:rPr sz="6200" spc="-190" dirty="0">
                <a:latin typeface="Trebuchet MS"/>
                <a:cs typeface="Trebuchet MS"/>
              </a:rPr>
              <a:t>research</a:t>
            </a:r>
            <a:r>
              <a:rPr sz="6200" spc="-335" dirty="0">
                <a:latin typeface="Trebuchet MS"/>
                <a:cs typeface="Trebuchet MS"/>
              </a:rPr>
              <a:t> </a:t>
            </a:r>
            <a:r>
              <a:rPr sz="6200" spc="-10" dirty="0">
                <a:latin typeface="Trebuchet MS"/>
                <a:cs typeface="Trebuchet MS"/>
              </a:rPr>
              <a:t>issues</a:t>
            </a:r>
            <a:endParaRPr sz="6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1920570"/>
            <a:ext cx="190500" cy="19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66499" y="1658982"/>
            <a:ext cx="1090549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83030" algn="l"/>
                <a:tab pos="2249170" algn="l"/>
                <a:tab pos="4504690" algn="l"/>
                <a:tab pos="6952615" algn="l"/>
                <a:tab pos="9617710" algn="l"/>
              </a:tabLst>
            </a:pP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lack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globally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accepted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standards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50" dirty="0">
                <a:solidFill>
                  <a:srgbClr val="731F7D"/>
                </a:solidFill>
                <a:latin typeface="Georgia"/>
                <a:cs typeface="Georgia"/>
              </a:rPr>
              <a:t>poses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6193" y="1658982"/>
            <a:ext cx="5080000" cy="12198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4350"/>
              </a:lnSpc>
              <a:spcBef>
                <a:spcPts val="830"/>
              </a:spcBef>
              <a:tabLst>
                <a:tab pos="4211955" algn="l"/>
              </a:tabLst>
            </a:pPr>
            <a:r>
              <a:rPr sz="4200" u="heavy" spc="-7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In</a:t>
            </a:r>
            <a:r>
              <a:rPr sz="4200" u="heavy" spc="-7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t</a:t>
            </a:r>
            <a:r>
              <a:rPr sz="4200" u="heavy" spc="-7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eroperab</a:t>
            </a:r>
            <a:r>
              <a:rPr sz="4200" u="heavy" spc="-7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ilit</a:t>
            </a:r>
            <a:r>
              <a:rPr sz="4200" u="heavy" spc="-76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y</a:t>
            </a:r>
            <a:r>
              <a:rPr sz="4200" u="heavy" spc="-16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spc="-5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: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u="none" spc="-135" dirty="0">
                <a:solidFill>
                  <a:srgbClr val="731F7D"/>
                </a:solidFill>
                <a:latin typeface="Georgia"/>
                <a:cs typeface="Georgia"/>
              </a:rPr>
              <a:t>The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interoperability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1054" y="2211432"/>
            <a:ext cx="246761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45006" y="2211432"/>
            <a:ext cx="902716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20775" algn="l"/>
                <a:tab pos="4201160" algn="l"/>
                <a:tab pos="5723890" algn="l"/>
                <a:tab pos="8426450" algn="l"/>
              </a:tabLst>
            </a:pP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IoT.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Focusing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35" dirty="0">
                <a:solidFill>
                  <a:srgbClr val="731F7D"/>
                </a:solidFill>
                <a:latin typeface="Georgia"/>
                <a:cs typeface="Georgia"/>
              </a:rPr>
              <a:t>on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6193" y="2763882"/>
            <a:ext cx="5626735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027170" algn="l"/>
              </a:tabLst>
            </a:pP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interoperability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40" dirty="0">
                <a:solidFill>
                  <a:srgbClr val="731F7D"/>
                </a:solidFill>
                <a:latin typeface="Georgia"/>
                <a:cs typeface="Georgia"/>
              </a:rPr>
              <a:t>among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9518" y="2763882"/>
            <a:ext cx="10382885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2840" algn="l"/>
                <a:tab pos="3319145" algn="l"/>
                <a:tab pos="5565140" algn="l"/>
                <a:tab pos="6828155" algn="l"/>
                <a:tab pos="9510395" algn="l"/>
              </a:tabLst>
            </a:pPr>
            <a:r>
              <a:rPr sz="4200" spc="-300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eHealth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devices,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like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wearables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endParaRPr sz="42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6193" y="3316332"/>
            <a:ext cx="16376015" cy="619188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 algn="just">
              <a:lnSpc>
                <a:spcPts val="4350"/>
              </a:lnSpc>
              <a:spcBef>
                <a:spcPts val="830"/>
              </a:spcBef>
            </a:pP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sensors,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crucial.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Interoperable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devices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offer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advantages,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including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increased</a:t>
            </a:r>
            <a:r>
              <a:rPr sz="4200" spc="21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throughput</a:t>
            </a:r>
            <a:r>
              <a:rPr sz="4200" spc="21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21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reduced</a:t>
            </a:r>
            <a:r>
              <a:rPr sz="4200" spc="2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maintenance</a:t>
            </a:r>
            <a:r>
              <a:rPr sz="4200" spc="21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costs.</a:t>
            </a:r>
            <a:r>
              <a:rPr sz="4200" spc="21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Achieving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semantic</a:t>
            </a:r>
            <a:r>
              <a:rPr sz="4200" spc="-1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0" dirty="0">
                <a:solidFill>
                  <a:srgbClr val="731F7D"/>
                </a:solidFill>
                <a:latin typeface="Georgia"/>
                <a:cs typeface="Georgia"/>
              </a:rPr>
              <a:t>interoperability</a:t>
            </a:r>
            <a:r>
              <a:rPr sz="4200" spc="-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spc="-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clinical</a:t>
            </a:r>
            <a:r>
              <a:rPr sz="4200" spc="-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5" dirty="0">
                <a:solidFill>
                  <a:srgbClr val="731F7D"/>
                </a:solidFill>
                <a:latin typeface="Georgia"/>
                <a:cs typeface="Georgia"/>
              </a:rPr>
              <a:t>information</a:t>
            </a:r>
            <a:r>
              <a:rPr sz="4200" spc="-1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200" spc="-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essential.</a:t>
            </a:r>
            <a:endParaRPr sz="4200">
              <a:latin typeface="Georgia"/>
              <a:cs typeface="Georgia"/>
            </a:endParaRPr>
          </a:p>
          <a:p>
            <a:pPr marL="12700" marR="5080" algn="just">
              <a:lnSpc>
                <a:spcPts val="4350"/>
              </a:lnSpc>
            </a:pPr>
            <a:r>
              <a:rPr sz="4200" u="heavy" spc="11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Ener</a:t>
            </a:r>
            <a:r>
              <a:rPr sz="4200" u="none" spc="114" dirty="0">
                <a:solidFill>
                  <a:srgbClr val="731F7D"/>
                </a:solidFill>
                <a:latin typeface="Georgia"/>
                <a:cs typeface="Georgia"/>
              </a:rPr>
              <a:t>g</a:t>
            </a:r>
            <a:r>
              <a:rPr sz="4200" u="none" spc="-580" dirty="0">
                <a:solidFill>
                  <a:srgbClr val="731F7D"/>
                </a:solidFill>
                <a:latin typeface="Georgia"/>
                <a:cs typeface="Georgia"/>
              </a:rPr>
              <a:t>y</a:t>
            </a:r>
            <a:r>
              <a:rPr sz="4200" u="heavy" spc="50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Mana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g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ement</a:t>
            </a:r>
            <a:r>
              <a:rPr sz="4200" u="heavy" spc="12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and</a:t>
            </a:r>
            <a:r>
              <a:rPr sz="4200" u="heavy" spc="114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Big</a:t>
            </a:r>
            <a:r>
              <a:rPr sz="4200" u="heavy" spc="-7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Data</a:t>
            </a:r>
            <a:r>
              <a:rPr sz="4200" u="heavy" spc="114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 </a:t>
            </a:r>
            <a:r>
              <a:rPr sz="4200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Georgia"/>
                <a:cs typeface="Georgia"/>
              </a:rPr>
              <a:t>Analytics:</a:t>
            </a:r>
            <a:r>
              <a:rPr sz="4200" u="none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Energy</a:t>
            </a:r>
            <a:r>
              <a:rPr sz="4200" u="none" spc="11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management</a:t>
            </a:r>
            <a:r>
              <a:rPr sz="4200" u="none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5" dirty="0">
                <a:solidFill>
                  <a:srgbClr val="731F7D"/>
                </a:solidFill>
                <a:latin typeface="Georgia"/>
                <a:cs typeface="Georgia"/>
              </a:rPr>
              <a:t>is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critical</a:t>
            </a:r>
            <a:r>
              <a:rPr sz="4200" u="none" spc="-1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u="none" spc="-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85" dirty="0">
                <a:solidFill>
                  <a:srgbClr val="731F7D"/>
                </a:solidFill>
                <a:latin typeface="Georgia"/>
                <a:cs typeface="Georgia"/>
              </a:rPr>
              <a:t>energy-</a:t>
            </a:r>
            <a:r>
              <a:rPr sz="4200" u="none" spc="-30" dirty="0">
                <a:solidFill>
                  <a:srgbClr val="731F7D"/>
                </a:solidFill>
                <a:latin typeface="Georgia"/>
                <a:cs typeface="Georgia"/>
              </a:rPr>
              <a:t>constrained</a:t>
            </a:r>
            <a:r>
              <a:rPr sz="4200" u="none" spc="-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u="none" spc="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u="none" spc="-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devices.</a:t>
            </a:r>
            <a:r>
              <a:rPr sz="4200" u="none" spc="-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50" dirty="0">
                <a:solidFill>
                  <a:srgbClr val="731F7D"/>
                </a:solidFill>
                <a:latin typeface="Georgia"/>
                <a:cs typeface="Georgia"/>
              </a:rPr>
              <a:t>Designing</a:t>
            </a:r>
            <a:r>
              <a:rPr sz="4200" u="none" spc="-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185" dirty="0">
                <a:solidFill>
                  <a:srgbClr val="731F7D"/>
                </a:solidFill>
                <a:latin typeface="Georgia"/>
                <a:cs typeface="Georgia"/>
              </a:rPr>
              <a:t>low-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power</a:t>
            </a:r>
            <a:r>
              <a:rPr sz="4200" u="none" spc="3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sensors</a:t>
            </a:r>
            <a:r>
              <a:rPr sz="4200" u="none" spc="3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3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energy</a:t>
            </a:r>
            <a:r>
              <a:rPr sz="4200" u="none" spc="3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optimization</a:t>
            </a:r>
            <a:r>
              <a:rPr sz="4200" u="none" spc="3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algorithms</a:t>
            </a:r>
            <a:r>
              <a:rPr sz="4200" u="none" spc="3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200" u="none" spc="3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essential.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Optimizing</a:t>
            </a:r>
            <a:r>
              <a:rPr sz="4200" u="none" spc="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routing</a:t>
            </a:r>
            <a:r>
              <a:rPr sz="4200" u="none" spc="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approaches,</a:t>
            </a:r>
            <a:r>
              <a:rPr sz="4200" u="none" spc="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like</a:t>
            </a:r>
            <a:r>
              <a:rPr sz="4200" u="none" spc="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u="none" spc="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aggregation,</a:t>
            </a:r>
            <a:r>
              <a:rPr sz="4200" u="none" spc="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can</a:t>
            </a:r>
            <a:r>
              <a:rPr sz="4200" u="none" spc="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reduce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communication</a:t>
            </a:r>
            <a:r>
              <a:rPr sz="4200" u="none" spc="2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costs</a:t>
            </a:r>
            <a:r>
              <a:rPr sz="4200" u="none" spc="2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2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conserve</a:t>
            </a:r>
            <a:r>
              <a:rPr sz="4200" u="none" spc="22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energy.</a:t>
            </a:r>
            <a:r>
              <a:rPr sz="4200" u="none" spc="2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Handling</a:t>
            </a:r>
            <a:r>
              <a:rPr sz="4200" u="none" spc="2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u="none" spc="90" dirty="0">
                <a:solidFill>
                  <a:srgbClr val="731F7D"/>
                </a:solidFill>
                <a:latin typeface="Georgia"/>
                <a:cs typeface="Georgia"/>
              </a:rPr>
              <a:t>large-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scale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unstructured</a:t>
            </a:r>
            <a:r>
              <a:rPr sz="4200" u="none" spc="4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u="none" spc="4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u="none" spc="4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u="none" spc="4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u="none" spc="4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requires</a:t>
            </a:r>
            <a:r>
              <a:rPr sz="4200" u="none" spc="4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340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200" u="none" spc="4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4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409" dirty="0">
                <a:solidFill>
                  <a:srgbClr val="731F7D"/>
                </a:solidFill>
                <a:latin typeface="Georgia"/>
                <a:cs typeface="Georgia"/>
              </a:rPr>
              <a:t>DL</a:t>
            </a:r>
            <a:r>
              <a:rPr sz="4200" u="none" spc="40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techniques, </a:t>
            </a:r>
            <a:r>
              <a:rPr sz="4200" u="none" spc="105" dirty="0">
                <a:solidFill>
                  <a:srgbClr val="731F7D"/>
                </a:solidFill>
                <a:latin typeface="Georgia"/>
                <a:cs typeface="Georgia"/>
              </a:rPr>
              <a:t>real-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time</a:t>
            </a:r>
            <a:r>
              <a:rPr sz="4200" u="none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analytics,</a:t>
            </a:r>
            <a:r>
              <a:rPr sz="4200" u="none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innovative</a:t>
            </a:r>
            <a:r>
              <a:rPr sz="4200" u="none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noise</a:t>
            </a:r>
            <a:r>
              <a:rPr sz="4200" u="none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removal</a:t>
            </a:r>
            <a:r>
              <a:rPr sz="4200" u="none" spc="2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u="none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enhanced</a:t>
            </a:r>
            <a:r>
              <a:rPr sz="4200" u="none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-20" dirty="0">
                <a:solidFill>
                  <a:srgbClr val="731F7D"/>
                </a:solidFill>
                <a:latin typeface="Georgia"/>
                <a:cs typeface="Georgia"/>
              </a:rPr>
              <a:t>data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quality</a:t>
            </a:r>
            <a:r>
              <a:rPr sz="4200" u="none" spc="-1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u="none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u="none" spc="50" dirty="0">
                <a:solidFill>
                  <a:srgbClr val="731F7D"/>
                </a:solidFill>
                <a:latin typeface="Georgia"/>
                <a:cs typeface="Georgia"/>
              </a:rPr>
              <a:t>decision-</a:t>
            </a:r>
            <a:r>
              <a:rPr sz="4200" u="none" spc="-10" dirty="0">
                <a:solidFill>
                  <a:srgbClr val="731F7D"/>
                </a:solidFill>
                <a:latin typeface="Georgia"/>
                <a:cs typeface="Georgia"/>
              </a:rPr>
              <a:t>making.</a:t>
            </a:r>
            <a:endParaRPr sz="4200">
              <a:latin typeface="Georgia"/>
              <a:cs typeface="Georg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5235269"/>
            <a:ext cx="190500" cy="1904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6971411"/>
            <a:ext cx="2409824" cy="2285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6942455" cy="6921500"/>
            <a:chOff x="0" y="0"/>
            <a:chExt cx="6942455" cy="6921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100841" cy="69209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2892" y="427"/>
              <a:ext cx="1689545" cy="163208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67675" y="1282762"/>
            <a:ext cx="11082020" cy="1102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50" spc="-175" dirty="0">
                <a:latin typeface="Trebuchet MS"/>
                <a:cs typeface="Trebuchet MS"/>
              </a:rPr>
              <a:t>Limitations</a:t>
            </a:r>
            <a:r>
              <a:rPr sz="7050" spc="-415" dirty="0">
                <a:latin typeface="Trebuchet MS"/>
                <a:cs typeface="Trebuchet MS"/>
              </a:rPr>
              <a:t> </a:t>
            </a:r>
            <a:r>
              <a:rPr sz="7050" spc="-125" dirty="0">
                <a:latin typeface="Trebuchet MS"/>
                <a:cs typeface="Trebuchet MS"/>
              </a:rPr>
              <a:t>and</a:t>
            </a:r>
            <a:r>
              <a:rPr sz="7050" spc="-415" dirty="0">
                <a:latin typeface="Trebuchet MS"/>
                <a:cs typeface="Trebuchet MS"/>
              </a:rPr>
              <a:t> </a:t>
            </a:r>
            <a:r>
              <a:rPr sz="7050" spc="-245" dirty="0">
                <a:latin typeface="Trebuchet MS"/>
                <a:cs typeface="Trebuchet MS"/>
              </a:rPr>
              <a:t>future</a:t>
            </a:r>
            <a:r>
              <a:rPr sz="7050" spc="-415" dirty="0">
                <a:latin typeface="Trebuchet MS"/>
                <a:cs typeface="Trebuchet MS"/>
              </a:rPr>
              <a:t> </a:t>
            </a:r>
            <a:r>
              <a:rPr sz="7050" spc="-65" dirty="0">
                <a:latin typeface="Trebuchet MS"/>
                <a:cs typeface="Trebuchet MS"/>
              </a:rPr>
              <a:t>work</a:t>
            </a:r>
            <a:endParaRPr sz="70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 algn="just">
              <a:lnSpc>
                <a:spcPts val="4350"/>
              </a:lnSpc>
              <a:spcBef>
                <a:spcPts val="830"/>
              </a:spcBef>
            </a:pPr>
            <a:r>
              <a:rPr dirty="0"/>
              <a:t>In</a:t>
            </a:r>
            <a:r>
              <a:rPr spc="130" dirty="0"/>
              <a:t> </a:t>
            </a:r>
            <a:r>
              <a:rPr spc="55" dirty="0"/>
              <a:t>this</a:t>
            </a:r>
            <a:r>
              <a:rPr spc="135" dirty="0"/>
              <a:t> </a:t>
            </a:r>
            <a:r>
              <a:rPr dirty="0"/>
              <a:t>paper,</a:t>
            </a:r>
            <a:r>
              <a:rPr spc="135" dirty="0"/>
              <a:t> </a:t>
            </a:r>
            <a:r>
              <a:rPr dirty="0"/>
              <a:t>we</a:t>
            </a:r>
            <a:r>
              <a:rPr spc="135" dirty="0"/>
              <a:t> </a:t>
            </a:r>
            <a:r>
              <a:rPr dirty="0"/>
              <a:t>conducted</a:t>
            </a:r>
            <a:r>
              <a:rPr spc="130" dirty="0"/>
              <a:t> </a:t>
            </a:r>
            <a:r>
              <a:rPr dirty="0"/>
              <a:t>a</a:t>
            </a:r>
            <a:r>
              <a:rPr spc="135" dirty="0"/>
              <a:t> </a:t>
            </a:r>
            <a:r>
              <a:rPr dirty="0"/>
              <a:t>thorough</a:t>
            </a:r>
            <a:r>
              <a:rPr spc="135" dirty="0"/>
              <a:t> </a:t>
            </a:r>
            <a:r>
              <a:rPr dirty="0"/>
              <a:t>survey</a:t>
            </a:r>
            <a:r>
              <a:rPr spc="135" dirty="0"/>
              <a:t> </a:t>
            </a:r>
            <a:r>
              <a:rPr dirty="0"/>
              <a:t>of</a:t>
            </a:r>
            <a:r>
              <a:rPr spc="135" dirty="0"/>
              <a:t> </a:t>
            </a:r>
            <a:r>
              <a:rPr dirty="0"/>
              <a:t>big</a:t>
            </a:r>
            <a:r>
              <a:rPr spc="130" dirty="0"/>
              <a:t> </a:t>
            </a:r>
            <a:r>
              <a:rPr spc="-20" dirty="0"/>
              <a:t>data </a:t>
            </a:r>
            <a:r>
              <a:rPr dirty="0"/>
              <a:t>analytics</a:t>
            </a:r>
            <a:r>
              <a:rPr spc="860" dirty="0"/>
              <a:t>  </a:t>
            </a:r>
            <a:r>
              <a:rPr spc="65" dirty="0"/>
              <a:t>in</a:t>
            </a:r>
            <a:r>
              <a:rPr spc="860" dirty="0"/>
              <a:t>  </a:t>
            </a:r>
            <a:r>
              <a:rPr dirty="0"/>
              <a:t>IoT</a:t>
            </a:r>
            <a:r>
              <a:rPr spc="860" dirty="0"/>
              <a:t>  </a:t>
            </a:r>
            <a:r>
              <a:rPr dirty="0"/>
              <a:t>healthcare.</a:t>
            </a:r>
            <a:r>
              <a:rPr spc="865" dirty="0"/>
              <a:t>  </a:t>
            </a:r>
            <a:r>
              <a:rPr dirty="0"/>
              <a:t>We</a:t>
            </a:r>
            <a:r>
              <a:rPr spc="860" dirty="0"/>
              <a:t>  </a:t>
            </a:r>
            <a:r>
              <a:rPr dirty="0"/>
              <a:t>reviewed</a:t>
            </a:r>
            <a:r>
              <a:rPr spc="860" dirty="0"/>
              <a:t>  </a:t>
            </a:r>
            <a:r>
              <a:rPr spc="-10" dirty="0"/>
              <a:t>relevant </a:t>
            </a:r>
            <a:r>
              <a:rPr dirty="0"/>
              <a:t>literature,</a:t>
            </a:r>
            <a:r>
              <a:rPr spc="715" dirty="0"/>
              <a:t> </a:t>
            </a:r>
            <a:r>
              <a:rPr spc="65" dirty="0"/>
              <a:t>highlighted</a:t>
            </a:r>
            <a:r>
              <a:rPr spc="715" dirty="0"/>
              <a:t> </a:t>
            </a:r>
            <a:r>
              <a:rPr dirty="0"/>
              <a:t>research</a:t>
            </a:r>
            <a:r>
              <a:rPr spc="715" dirty="0"/>
              <a:t> </a:t>
            </a:r>
            <a:r>
              <a:rPr dirty="0"/>
              <a:t>gaps,</a:t>
            </a:r>
            <a:r>
              <a:rPr spc="720" dirty="0"/>
              <a:t> </a:t>
            </a:r>
            <a:r>
              <a:rPr dirty="0"/>
              <a:t>and</a:t>
            </a:r>
            <a:r>
              <a:rPr spc="715" dirty="0"/>
              <a:t> </a:t>
            </a:r>
            <a:r>
              <a:rPr dirty="0"/>
              <a:t>presented</a:t>
            </a:r>
            <a:r>
              <a:rPr spc="715" dirty="0"/>
              <a:t> </a:t>
            </a:r>
            <a:r>
              <a:rPr spc="35" dirty="0"/>
              <a:t>the </a:t>
            </a:r>
            <a:r>
              <a:rPr dirty="0"/>
              <a:t>latest</a:t>
            </a:r>
            <a:r>
              <a:rPr spc="114" dirty="0"/>
              <a:t>  </a:t>
            </a:r>
            <a:r>
              <a:rPr spc="75" dirty="0"/>
              <a:t>insights.</a:t>
            </a:r>
            <a:r>
              <a:rPr spc="120" dirty="0"/>
              <a:t>  </a:t>
            </a:r>
            <a:r>
              <a:rPr dirty="0"/>
              <a:t>We</a:t>
            </a:r>
            <a:r>
              <a:rPr spc="114" dirty="0"/>
              <a:t>  </a:t>
            </a:r>
            <a:r>
              <a:rPr dirty="0"/>
              <a:t>also</a:t>
            </a:r>
            <a:r>
              <a:rPr spc="120" dirty="0"/>
              <a:t>  </a:t>
            </a:r>
            <a:r>
              <a:rPr dirty="0"/>
              <a:t>provided</a:t>
            </a:r>
            <a:r>
              <a:rPr spc="114" dirty="0"/>
              <a:t>  </a:t>
            </a:r>
            <a:r>
              <a:rPr dirty="0"/>
              <a:t>an</a:t>
            </a:r>
            <a:r>
              <a:rPr spc="120" dirty="0"/>
              <a:t>  </a:t>
            </a:r>
            <a:r>
              <a:rPr dirty="0"/>
              <a:t>overview</a:t>
            </a:r>
            <a:r>
              <a:rPr spc="114" dirty="0"/>
              <a:t>  </a:t>
            </a:r>
            <a:r>
              <a:rPr dirty="0"/>
              <a:t>of</a:t>
            </a:r>
            <a:r>
              <a:rPr spc="120" dirty="0"/>
              <a:t>  </a:t>
            </a:r>
            <a:r>
              <a:rPr spc="340" dirty="0"/>
              <a:t>ML- </a:t>
            </a:r>
            <a:r>
              <a:rPr dirty="0"/>
              <a:t>based</a:t>
            </a:r>
            <a:r>
              <a:rPr spc="310" dirty="0"/>
              <a:t>  </a:t>
            </a:r>
            <a:r>
              <a:rPr dirty="0"/>
              <a:t>techniques</a:t>
            </a:r>
            <a:r>
              <a:rPr spc="315" dirty="0"/>
              <a:t>  </a:t>
            </a:r>
            <a:r>
              <a:rPr dirty="0"/>
              <a:t>for</a:t>
            </a:r>
            <a:r>
              <a:rPr spc="315" dirty="0"/>
              <a:t>  </a:t>
            </a:r>
            <a:r>
              <a:rPr dirty="0"/>
              <a:t>big</a:t>
            </a:r>
            <a:r>
              <a:rPr spc="315" dirty="0"/>
              <a:t>  </a:t>
            </a:r>
            <a:r>
              <a:rPr dirty="0"/>
              <a:t>data</a:t>
            </a:r>
            <a:r>
              <a:rPr spc="315" dirty="0"/>
              <a:t>  </a:t>
            </a:r>
            <a:r>
              <a:rPr dirty="0"/>
              <a:t>analytics</a:t>
            </a:r>
            <a:r>
              <a:rPr spc="315" dirty="0"/>
              <a:t>  </a:t>
            </a:r>
            <a:r>
              <a:rPr spc="65" dirty="0"/>
              <a:t>in</a:t>
            </a:r>
            <a:r>
              <a:rPr spc="315" dirty="0"/>
              <a:t>  </a:t>
            </a:r>
            <a:r>
              <a:rPr spc="55" dirty="0"/>
              <a:t>this</a:t>
            </a:r>
            <a:r>
              <a:rPr spc="315" dirty="0"/>
              <a:t>  </a:t>
            </a:r>
            <a:r>
              <a:rPr spc="65" dirty="0"/>
              <a:t>field, </a:t>
            </a:r>
            <a:r>
              <a:rPr dirty="0"/>
              <a:t>discussing</a:t>
            </a:r>
            <a:r>
              <a:rPr spc="105" dirty="0"/>
              <a:t>  </a:t>
            </a:r>
            <a:r>
              <a:rPr dirty="0"/>
              <a:t>their</a:t>
            </a:r>
            <a:r>
              <a:rPr spc="110" dirty="0"/>
              <a:t>  </a:t>
            </a:r>
            <a:r>
              <a:rPr dirty="0"/>
              <a:t>pros</a:t>
            </a:r>
            <a:r>
              <a:rPr spc="110" dirty="0"/>
              <a:t>  </a:t>
            </a:r>
            <a:r>
              <a:rPr dirty="0"/>
              <a:t>and</a:t>
            </a:r>
            <a:r>
              <a:rPr spc="110" dirty="0"/>
              <a:t>  </a:t>
            </a:r>
            <a:r>
              <a:rPr spc="60" dirty="0"/>
              <a:t>cons,</a:t>
            </a:r>
            <a:r>
              <a:rPr spc="105" dirty="0"/>
              <a:t>  </a:t>
            </a:r>
            <a:r>
              <a:rPr dirty="0"/>
              <a:t>serving</a:t>
            </a:r>
            <a:r>
              <a:rPr spc="110" dirty="0"/>
              <a:t>  </a:t>
            </a:r>
            <a:r>
              <a:rPr dirty="0"/>
              <a:t>as</a:t>
            </a:r>
            <a:r>
              <a:rPr spc="110" dirty="0"/>
              <a:t>  </a:t>
            </a:r>
            <a:r>
              <a:rPr dirty="0"/>
              <a:t>a</a:t>
            </a:r>
            <a:r>
              <a:rPr spc="110" dirty="0"/>
              <a:t>  </a:t>
            </a:r>
            <a:r>
              <a:rPr dirty="0"/>
              <a:t>guide</a:t>
            </a:r>
            <a:r>
              <a:rPr spc="110" dirty="0"/>
              <a:t>  </a:t>
            </a:r>
            <a:r>
              <a:rPr spc="-25" dirty="0"/>
              <a:t>for </a:t>
            </a:r>
            <a:r>
              <a:rPr spc="-10" dirty="0"/>
              <a:t>researchers</a:t>
            </a:r>
            <a:r>
              <a:rPr spc="270" dirty="0"/>
              <a:t> </a:t>
            </a:r>
            <a:r>
              <a:rPr dirty="0"/>
              <a:t>to</a:t>
            </a:r>
            <a:r>
              <a:rPr spc="265" dirty="0"/>
              <a:t> </a:t>
            </a:r>
            <a:r>
              <a:rPr dirty="0"/>
              <a:t>explore.</a:t>
            </a:r>
            <a:r>
              <a:rPr spc="275" dirty="0"/>
              <a:t> </a:t>
            </a:r>
            <a:r>
              <a:rPr dirty="0"/>
              <a:t>We</a:t>
            </a:r>
            <a:r>
              <a:rPr spc="270" dirty="0"/>
              <a:t> </a:t>
            </a:r>
            <a:r>
              <a:rPr dirty="0"/>
              <a:t>discussed</a:t>
            </a:r>
            <a:r>
              <a:rPr spc="270" dirty="0"/>
              <a:t> </a:t>
            </a:r>
            <a:r>
              <a:rPr dirty="0"/>
              <a:t>research</a:t>
            </a:r>
            <a:r>
              <a:rPr spc="270" dirty="0"/>
              <a:t> </a:t>
            </a:r>
            <a:r>
              <a:rPr spc="-10" dirty="0"/>
              <a:t>challenges </a:t>
            </a:r>
            <a:r>
              <a:rPr dirty="0"/>
              <a:t>and</a:t>
            </a:r>
            <a:r>
              <a:rPr spc="635" dirty="0"/>
              <a:t>   </a:t>
            </a:r>
            <a:r>
              <a:rPr spc="60" dirty="0"/>
              <a:t>the</a:t>
            </a:r>
            <a:r>
              <a:rPr spc="640" dirty="0"/>
              <a:t>   </a:t>
            </a:r>
            <a:r>
              <a:rPr dirty="0"/>
              <a:t>impact</a:t>
            </a:r>
            <a:r>
              <a:rPr spc="640" dirty="0"/>
              <a:t>   </a:t>
            </a:r>
            <a:r>
              <a:rPr dirty="0"/>
              <a:t>of</a:t>
            </a:r>
            <a:r>
              <a:rPr spc="640" dirty="0"/>
              <a:t>   </a:t>
            </a:r>
            <a:r>
              <a:rPr dirty="0"/>
              <a:t>emerging</a:t>
            </a:r>
            <a:r>
              <a:rPr spc="640" dirty="0"/>
              <a:t>   </a:t>
            </a:r>
            <a:r>
              <a:rPr spc="110" dirty="0"/>
              <a:t>cross-</a:t>
            </a:r>
            <a:r>
              <a:rPr dirty="0"/>
              <a:t>domain</a:t>
            </a:r>
            <a:r>
              <a:rPr spc="640" dirty="0"/>
              <a:t>   </a:t>
            </a:r>
            <a:r>
              <a:rPr spc="-25" dirty="0"/>
              <a:t>IoT </a:t>
            </a:r>
            <a:r>
              <a:rPr dirty="0"/>
              <a:t>architectures,</a:t>
            </a:r>
            <a:r>
              <a:rPr spc="580" dirty="0"/>
              <a:t> </a:t>
            </a:r>
            <a:r>
              <a:rPr spc="65" dirty="0"/>
              <a:t>like</a:t>
            </a:r>
            <a:r>
              <a:rPr spc="580" dirty="0"/>
              <a:t> </a:t>
            </a:r>
            <a:r>
              <a:rPr dirty="0"/>
              <a:t>IoNT</a:t>
            </a:r>
            <a:r>
              <a:rPr spc="580" dirty="0"/>
              <a:t> </a:t>
            </a:r>
            <a:r>
              <a:rPr dirty="0"/>
              <a:t>and</a:t>
            </a:r>
            <a:r>
              <a:rPr spc="580" dirty="0"/>
              <a:t> </a:t>
            </a:r>
            <a:r>
              <a:rPr dirty="0"/>
              <a:t>WoT.</a:t>
            </a:r>
            <a:r>
              <a:rPr spc="585" dirty="0"/>
              <a:t> </a:t>
            </a:r>
            <a:r>
              <a:rPr dirty="0"/>
              <a:t>These</a:t>
            </a:r>
            <a:r>
              <a:rPr spc="580" dirty="0"/>
              <a:t> </a:t>
            </a:r>
            <a:r>
              <a:rPr spc="45" dirty="0"/>
              <a:t>insights</a:t>
            </a:r>
            <a:r>
              <a:rPr spc="580" dirty="0"/>
              <a:t> </a:t>
            </a:r>
            <a:r>
              <a:rPr spc="60" dirty="0"/>
              <a:t>aim</a:t>
            </a:r>
            <a:r>
              <a:rPr spc="580" dirty="0"/>
              <a:t> </a:t>
            </a:r>
            <a:r>
              <a:rPr spc="-35" dirty="0"/>
              <a:t>to </a:t>
            </a:r>
            <a:r>
              <a:rPr dirty="0"/>
              <a:t>inspire</a:t>
            </a:r>
            <a:r>
              <a:rPr spc="305" dirty="0"/>
              <a:t> </a:t>
            </a:r>
            <a:r>
              <a:rPr dirty="0"/>
              <a:t>further</a:t>
            </a:r>
            <a:r>
              <a:rPr spc="305" dirty="0"/>
              <a:t> </a:t>
            </a:r>
            <a:r>
              <a:rPr dirty="0"/>
              <a:t>research.</a:t>
            </a:r>
            <a:r>
              <a:rPr spc="310" dirty="0"/>
              <a:t> </a:t>
            </a:r>
            <a:r>
              <a:rPr dirty="0"/>
              <a:t>Our</a:t>
            </a:r>
            <a:r>
              <a:rPr spc="305" dirty="0"/>
              <a:t> </a:t>
            </a:r>
            <a:r>
              <a:rPr spc="55" dirty="0"/>
              <a:t>ultimate</a:t>
            </a:r>
            <a:r>
              <a:rPr spc="305" dirty="0"/>
              <a:t> </a:t>
            </a:r>
            <a:r>
              <a:rPr dirty="0"/>
              <a:t>vision</a:t>
            </a:r>
            <a:r>
              <a:rPr spc="310" dirty="0"/>
              <a:t> </a:t>
            </a:r>
            <a:r>
              <a:rPr dirty="0"/>
              <a:t>is</a:t>
            </a:r>
            <a:r>
              <a:rPr spc="305" dirty="0"/>
              <a:t> </a:t>
            </a:r>
            <a:r>
              <a:rPr dirty="0"/>
              <a:t>to</a:t>
            </a:r>
            <a:r>
              <a:rPr spc="305" dirty="0"/>
              <a:t> </a:t>
            </a:r>
            <a:r>
              <a:rPr dirty="0"/>
              <a:t>see</a:t>
            </a:r>
            <a:r>
              <a:rPr spc="305" dirty="0"/>
              <a:t> </a:t>
            </a:r>
            <a:r>
              <a:rPr spc="-25" dirty="0"/>
              <a:t>IoT </a:t>
            </a:r>
            <a:r>
              <a:rPr dirty="0"/>
              <a:t>technology</a:t>
            </a:r>
            <a:r>
              <a:rPr spc="600" dirty="0"/>
              <a:t>   </a:t>
            </a:r>
            <a:r>
              <a:rPr dirty="0"/>
              <a:t>seamlessly</a:t>
            </a:r>
            <a:r>
              <a:rPr spc="605" dirty="0"/>
              <a:t>   </a:t>
            </a:r>
            <a:r>
              <a:rPr dirty="0"/>
              <a:t>integrated</a:t>
            </a:r>
            <a:r>
              <a:rPr spc="605" dirty="0"/>
              <a:t>   </a:t>
            </a:r>
            <a:r>
              <a:rPr dirty="0"/>
              <a:t>across</a:t>
            </a:r>
            <a:r>
              <a:rPr spc="605" dirty="0"/>
              <a:t>   </a:t>
            </a:r>
            <a:r>
              <a:rPr spc="45" dirty="0"/>
              <a:t>domains, </a:t>
            </a:r>
            <a:r>
              <a:rPr dirty="0"/>
              <a:t>enriching</a:t>
            </a:r>
            <a:r>
              <a:rPr spc="175" dirty="0"/>
              <a:t> </a:t>
            </a:r>
            <a:r>
              <a:rPr dirty="0"/>
              <a:t>our</a:t>
            </a:r>
            <a:r>
              <a:rPr spc="175" dirty="0"/>
              <a:t> </a:t>
            </a:r>
            <a:r>
              <a:rPr dirty="0"/>
              <a:t>daily</a:t>
            </a:r>
            <a:r>
              <a:rPr spc="175" dirty="0"/>
              <a:t> </a:t>
            </a:r>
            <a:r>
              <a:rPr dirty="0"/>
              <a:t>lives</a:t>
            </a:r>
            <a:r>
              <a:rPr spc="175" dirty="0"/>
              <a:t> </a:t>
            </a:r>
            <a:r>
              <a:rPr spc="65" dirty="0"/>
              <a:t>in</a:t>
            </a:r>
            <a:r>
              <a:rPr spc="175" dirty="0"/>
              <a:t> </a:t>
            </a:r>
            <a:r>
              <a:rPr spc="60" dirty="0"/>
              <a:t>the</a:t>
            </a:r>
            <a:r>
              <a:rPr spc="175" dirty="0"/>
              <a:t> </a:t>
            </a:r>
            <a:r>
              <a:rPr spc="35" dirty="0"/>
              <a:t>future.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175D12E-12C5-3296-8A48-76E3C067A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4930CF6-CF01-FBA1-6648-A07744F6B39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7256" y="0"/>
            <a:ext cx="5960743" cy="1740768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053B9A7E-A761-49B3-1A59-57FA4E2045B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9249" y="5958211"/>
            <a:ext cx="4768750" cy="432878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0F1885DB-5F5D-D0DE-4AC6-294ADB0D7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125" y="701088"/>
            <a:ext cx="1284605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200" dirty="0">
                <a:latin typeface="Trebuchet MS"/>
                <a:cs typeface="Trebuchet MS"/>
              </a:rPr>
              <a:t>Dataset</a:t>
            </a:r>
            <a:endParaRPr sz="6200" dirty="0">
              <a:latin typeface="Trebuchet MS"/>
              <a:cs typeface="Trebuchet MS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AAAB248D-C31C-EFE4-7267-7E6D0920E4E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3105673"/>
            <a:ext cx="190500" cy="190499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EFC14434-7E07-1126-B9D1-3B3CE1C8453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6420373"/>
            <a:ext cx="19050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F80F6-83A1-FD0D-C112-3DD479F5EA61}"/>
              </a:ext>
            </a:extLst>
          </p:cNvPr>
          <p:cNvSpPr txBox="1"/>
          <p:nvPr/>
        </p:nvSpPr>
        <p:spPr>
          <a:xfrm>
            <a:off x="1447800" y="24765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https://drive.google.com/drive/u/2/folders/17x7Pvn-VatN-pHbThauUwY5CpmVaYe5e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5764A-619D-1020-5185-921679E7996A}"/>
              </a:ext>
            </a:extLst>
          </p:cNvPr>
          <p:cNvSpPr txBox="1"/>
          <p:nvPr/>
        </p:nvSpPr>
        <p:spPr>
          <a:xfrm>
            <a:off x="2133600" y="4076700"/>
            <a:ext cx="1257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Our research paper didn’t have </a:t>
            </a:r>
            <a:r>
              <a:rPr lang="en-IN" dirty="0" err="1"/>
              <a:t>DataSet</a:t>
            </a:r>
            <a:r>
              <a:rPr lang="en-IN" dirty="0"/>
              <a:t> so we have taken similar </a:t>
            </a:r>
            <a:r>
              <a:rPr lang="en-IN" dirty="0" err="1"/>
              <a:t>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28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A5DF019-4CB3-CA18-D80A-40011BD5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EDE14A4-AC01-BF13-BA23-7054889797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7256" y="0"/>
            <a:ext cx="5960743" cy="1740768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E166947C-0B30-DB71-F5E4-75CAFF1F9A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9249" y="5958211"/>
            <a:ext cx="4768750" cy="432878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D8095C80-FDBC-3581-0206-8DBBD012A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125" y="701088"/>
            <a:ext cx="1284605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200" dirty="0">
                <a:latin typeface="Trebuchet MS"/>
                <a:cs typeface="Trebuchet MS"/>
              </a:rPr>
              <a:t>Code</a:t>
            </a:r>
            <a:endParaRPr sz="6200" dirty="0">
              <a:latin typeface="Trebuchet MS"/>
              <a:cs typeface="Trebuchet MS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68872EAE-B929-0F81-4931-AE63680EC0C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3105673"/>
            <a:ext cx="190500" cy="190499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A37188F2-4BD0-A340-9FBD-8731ACB2043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6420373"/>
            <a:ext cx="19050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1081A3-65E9-F696-ACE7-312F48BDF884}"/>
              </a:ext>
            </a:extLst>
          </p:cNvPr>
          <p:cNvSpPr txBox="1"/>
          <p:nvPr/>
        </p:nvSpPr>
        <p:spPr>
          <a:xfrm>
            <a:off x="2133600" y="2171700"/>
            <a:ext cx="12573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EB8DC-DE17-D59D-1D05-B53A416B9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1759366"/>
            <a:ext cx="9297144" cy="7802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7281C1-B757-FE9B-D555-CFA74A116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1759366"/>
            <a:ext cx="7727549" cy="54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0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F4202E8-75EA-1EA0-FE1D-186FDDDB4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98B6349-929E-2AE7-4D99-66E9976D31C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7256" y="0"/>
            <a:ext cx="5960743" cy="1740768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78E4BC6D-B1D9-C9BD-7DA1-8EAFDDE7CE5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9249" y="5958211"/>
            <a:ext cx="4768750" cy="432878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3205B673-0F32-FC0B-FF7C-635DE1859F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125" y="701088"/>
            <a:ext cx="1284605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200" dirty="0">
                <a:latin typeface="Trebuchet MS"/>
                <a:cs typeface="Trebuchet MS"/>
              </a:rPr>
              <a:t>Code</a:t>
            </a:r>
            <a:endParaRPr sz="6200" dirty="0">
              <a:latin typeface="Trebuchet MS"/>
              <a:cs typeface="Trebuchet MS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4AA0458C-D2E1-0C39-4F69-442F965134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3105673"/>
            <a:ext cx="190500" cy="190499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2A07A757-8D8F-D3B4-C027-C46033CD1B9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6420373"/>
            <a:ext cx="19050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13E634-B1A4-EDCE-DA0F-3FE723A1E0C5}"/>
              </a:ext>
            </a:extLst>
          </p:cNvPr>
          <p:cNvSpPr txBox="1"/>
          <p:nvPr/>
        </p:nvSpPr>
        <p:spPr>
          <a:xfrm>
            <a:off x="2133600" y="2171700"/>
            <a:ext cx="12573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530707-6E93-FD6E-03BA-A8EA96DA7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05" y="1790209"/>
            <a:ext cx="10338730" cy="7737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AC63F9-D234-D13B-78B6-294340504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458" y="1735325"/>
            <a:ext cx="11231542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9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5047" y="5639079"/>
            <a:ext cx="8857478" cy="46479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" y="7985710"/>
            <a:ext cx="2538795" cy="23012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26644" y="0"/>
            <a:ext cx="6461355" cy="420075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248332"/>
            <a:ext cx="13458190" cy="204470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 algn="just">
              <a:lnSpc>
                <a:spcPts val="4950"/>
              </a:lnSpc>
              <a:spcBef>
                <a:spcPts val="1140"/>
              </a:spcBef>
            </a:pPr>
            <a:r>
              <a:rPr spc="-365" dirty="0"/>
              <a:t>A</a:t>
            </a:r>
            <a:r>
              <a:rPr spc="-190" dirty="0"/>
              <a:t> </a:t>
            </a:r>
            <a:r>
              <a:rPr spc="-229" dirty="0"/>
              <a:t>Comprehensive</a:t>
            </a:r>
            <a:r>
              <a:rPr spc="-190" dirty="0"/>
              <a:t> </a:t>
            </a:r>
            <a:r>
              <a:rPr spc="-270" dirty="0"/>
              <a:t>Survey</a:t>
            </a:r>
            <a:r>
              <a:rPr spc="-190" dirty="0"/>
              <a:t> </a:t>
            </a:r>
            <a:r>
              <a:rPr spc="-280" dirty="0"/>
              <a:t>on</a:t>
            </a:r>
            <a:r>
              <a:rPr spc="-190" dirty="0"/>
              <a:t> </a:t>
            </a:r>
            <a:r>
              <a:rPr spc="-160" dirty="0"/>
              <a:t>Machine</a:t>
            </a:r>
            <a:r>
              <a:rPr spc="-190" dirty="0"/>
              <a:t> </a:t>
            </a:r>
            <a:r>
              <a:rPr spc="-170" dirty="0"/>
              <a:t>Learning-</a:t>
            </a:r>
            <a:r>
              <a:rPr spc="370" dirty="0"/>
              <a:t> </a:t>
            </a:r>
            <a:r>
              <a:rPr spc="-345" dirty="0"/>
              <a:t>Based</a:t>
            </a:r>
            <a:r>
              <a:rPr spc="-190" dirty="0"/>
              <a:t> </a:t>
            </a:r>
            <a:r>
              <a:rPr spc="-380" dirty="0"/>
              <a:t>Big</a:t>
            </a:r>
            <a:r>
              <a:rPr spc="-190" dirty="0"/>
              <a:t> </a:t>
            </a:r>
            <a:r>
              <a:rPr spc="-105" dirty="0"/>
              <a:t>Data</a:t>
            </a:r>
            <a:r>
              <a:rPr spc="-190" dirty="0"/>
              <a:t> </a:t>
            </a:r>
            <a:r>
              <a:rPr spc="-220" dirty="0"/>
              <a:t>Analytics</a:t>
            </a:r>
            <a:r>
              <a:rPr spc="-190" dirty="0"/>
              <a:t> </a:t>
            </a:r>
            <a:r>
              <a:rPr spc="-90" dirty="0"/>
              <a:t>for</a:t>
            </a:r>
            <a:r>
              <a:rPr spc="-190" dirty="0"/>
              <a:t> </a:t>
            </a:r>
            <a:r>
              <a:rPr spc="10" dirty="0"/>
              <a:t>IoT-</a:t>
            </a:r>
            <a:r>
              <a:rPr spc="-195" dirty="0"/>
              <a:t>Enabled</a:t>
            </a:r>
            <a:r>
              <a:rPr spc="-190" dirty="0"/>
              <a:t> </a:t>
            </a:r>
            <a:r>
              <a:rPr spc="-160" dirty="0"/>
              <a:t>Smart</a:t>
            </a:r>
            <a:r>
              <a:rPr spc="135" dirty="0"/>
              <a:t> </a:t>
            </a:r>
            <a:r>
              <a:rPr spc="-120" dirty="0"/>
              <a:t>Healthcare</a:t>
            </a:r>
            <a:r>
              <a:rPr spc="-190" dirty="0"/>
              <a:t> </a:t>
            </a:r>
            <a:r>
              <a:rPr spc="-285" dirty="0"/>
              <a:t>System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6000" y="3924718"/>
            <a:ext cx="16057244" cy="38830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459740">
              <a:lnSpc>
                <a:spcPts val="4730"/>
              </a:lnSpc>
              <a:spcBef>
                <a:spcPts val="865"/>
              </a:spcBef>
            </a:pPr>
            <a:r>
              <a:rPr sz="4550" b="1" spc="-125" dirty="0">
                <a:solidFill>
                  <a:srgbClr val="731F7D"/>
                </a:solidFill>
                <a:latin typeface="Cambria"/>
                <a:cs typeface="Cambria"/>
              </a:rPr>
              <a:t>Article</a:t>
            </a:r>
            <a:r>
              <a:rPr sz="4550" b="1" spc="-4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-110" dirty="0">
                <a:solidFill>
                  <a:srgbClr val="731F7D"/>
                </a:solidFill>
                <a:latin typeface="Cambria"/>
                <a:cs typeface="Cambria"/>
              </a:rPr>
              <a:t>written</a:t>
            </a:r>
            <a:r>
              <a:rPr sz="4550" b="1" spc="-5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dirty="0">
                <a:solidFill>
                  <a:srgbClr val="731F7D"/>
                </a:solidFill>
                <a:latin typeface="Cambria"/>
                <a:cs typeface="Cambria"/>
              </a:rPr>
              <a:t>by:</a:t>
            </a:r>
            <a:r>
              <a:rPr sz="4550" b="1" spc="-4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-50" dirty="0">
                <a:solidFill>
                  <a:srgbClr val="731F7D"/>
                </a:solidFill>
                <a:latin typeface="Cambria"/>
                <a:cs typeface="Cambria"/>
              </a:rPr>
              <a:t>Wei</a:t>
            </a:r>
            <a:r>
              <a:rPr sz="4550" b="1" spc="-4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65" dirty="0">
                <a:solidFill>
                  <a:srgbClr val="731F7D"/>
                </a:solidFill>
                <a:latin typeface="Cambria"/>
                <a:cs typeface="Cambria"/>
              </a:rPr>
              <a:t>Li,</a:t>
            </a:r>
            <a:r>
              <a:rPr sz="4550" b="1" spc="-4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-90" dirty="0">
                <a:solidFill>
                  <a:srgbClr val="731F7D"/>
                </a:solidFill>
                <a:latin typeface="Cambria"/>
                <a:cs typeface="Cambria"/>
              </a:rPr>
              <a:t>Yuanbo</a:t>
            </a:r>
            <a:r>
              <a:rPr sz="4550" b="1" spc="-4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dirty="0">
                <a:solidFill>
                  <a:srgbClr val="731F7D"/>
                </a:solidFill>
                <a:latin typeface="Cambria"/>
                <a:cs typeface="Cambria"/>
              </a:rPr>
              <a:t>Chai,</a:t>
            </a:r>
            <a:r>
              <a:rPr sz="4550" b="1" spc="-4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-70" dirty="0">
                <a:solidFill>
                  <a:srgbClr val="731F7D"/>
                </a:solidFill>
                <a:latin typeface="Cambria"/>
                <a:cs typeface="Cambria"/>
              </a:rPr>
              <a:t>Fazlullah</a:t>
            </a:r>
            <a:r>
              <a:rPr sz="4550" b="1" spc="-4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dirty="0">
                <a:solidFill>
                  <a:srgbClr val="731F7D"/>
                </a:solidFill>
                <a:latin typeface="Cambria"/>
                <a:cs typeface="Cambria"/>
              </a:rPr>
              <a:t>Khan,</a:t>
            </a:r>
            <a:r>
              <a:rPr sz="4550" b="1" spc="-4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-20" dirty="0">
                <a:solidFill>
                  <a:srgbClr val="731F7D"/>
                </a:solidFill>
                <a:latin typeface="Cambria"/>
                <a:cs typeface="Cambria"/>
              </a:rPr>
              <a:t>Syed </a:t>
            </a:r>
            <a:r>
              <a:rPr sz="4550" b="1" spc="-60" dirty="0">
                <a:solidFill>
                  <a:srgbClr val="731F7D"/>
                </a:solidFill>
                <a:latin typeface="Cambria"/>
                <a:cs typeface="Cambria"/>
              </a:rPr>
              <a:t>Rooh</a:t>
            </a:r>
            <a:r>
              <a:rPr sz="4550" b="1" spc="-12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dirty="0">
                <a:solidFill>
                  <a:srgbClr val="731F7D"/>
                </a:solidFill>
                <a:latin typeface="Cambria"/>
                <a:cs typeface="Cambria"/>
              </a:rPr>
              <a:t>Ullah</a:t>
            </a:r>
            <a:r>
              <a:rPr sz="4550" b="1" spc="-12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dirty="0">
                <a:solidFill>
                  <a:srgbClr val="731F7D"/>
                </a:solidFill>
                <a:latin typeface="Cambria"/>
                <a:cs typeface="Cambria"/>
              </a:rPr>
              <a:t>Jan,</a:t>
            </a:r>
            <a:r>
              <a:rPr sz="4550" b="1" spc="-12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dirty="0">
                <a:solidFill>
                  <a:srgbClr val="731F7D"/>
                </a:solidFill>
                <a:latin typeface="Cambria"/>
                <a:cs typeface="Cambria"/>
              </a:rPr>
              <a:t>Sahil</a:t>
            </a:r>
            <a:r>
              <a:rPr sz="4550" b="1" spc="-12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-50" dirty="0">
                <a:solidFill>
                  <a:srgbClr val="731F7D"/>
                </a:solidFill>
                <a:latin typeface="Cambria"/>
                <a:cs typeface="Cambria"/>
              </a:rPr>
              <a:t>Verma,</a:t>
            </a:r>
            <a:r>
              <a:rPr sz="4550" b="1" spc="-12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dirty="0">
                <a:solidFill>
                  <a:srgbClr val="731F7D"/>
                </a:solidFill>
                <a:latin typeface="Cambria"/>
                <a:cs typeface="Cambria"/>
              </a:rPr>
              <a:t>&amp;</a:t>
            </a:r>
            <a:r>
              <a:rPr sz="4550" b="1" spc="-12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-100" dirty="0">
                <a:solidFill>
                  <a:srgbClr val="731F7D"/>
                </a:solidFill>
                <a:latin typeface="Cambria"/>
                <a:cs typeface="Cambria"/>
              </a:rPr>
              <a:t>Varun</a:t>
            </a:r>
            <a:r>
              <a:rPr sz="4550" b="1" spc="-12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145" dirty="0">
                <a:solidFill>
                  <a:srgbClr val="731F7D"/>
                </a:solidFill>
                <a:latin typeface="Cambria"/>
                <a:cs typeface="Cambria"/>
              </a:rPr>
              <a:t>G.</a:t>
            </a:r>
            <a:r>
              <a:rPr sz="4550" b="1" spc="-12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dirty="0">
                <a:solidFill>
                  <a:srgbClr val="731F7D"/>
                </a:solidFill>
                <a:latin typeface="Cambria"/>
                <a:cs typeface="Cambria"/>
              </a:rPr>
              <a:t>Menon,</a:t>
            </a:r>
            <a:r>
              <a:rPr sz="4550" b="1" spc="-125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-10" dirty="0">
                <a:solidFill>
                  <a:srgbClr val="731F7D"/>
                </a:solidFill>
                <a:latin typeface="Cambria"/>
                <a:cs typeface="Cambria"/>
              </a:rPr>
              <a:t>Kavita, </a:t>
            </a:r>
            <a:r>
              <a:rPr sz="4550" b="1" spc="-60" dirty="0">
                <a:solidFill>
                  <a:srgbClr val="731F7D"/>
                </a:solidFill>
                <a:latin typeface="Cambria"/>
                <a:cs typeface="Cambria"/>
              </a:rPr>
              <a:t>Xingwang</a:t>
            </a:r>
            <a:r>
              <a:rPr sz="4550" b="1" spc="-18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550" b="1" spc="-25" dirty="0">
                <a:solidFill>
                  <a:srgbClr val="731F7D"/>
                </a:solidFill>
                <a:latin typeface="Cambria"/>
                <a:cs typeface="Cambria"/>
              </a:rPr>
              <a:t>Li</a:t>
            </a:r>
            <a:endParaRPr sz="45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4550">
              <a:latin typeface="Cambria"/>
              <a:cs typeface="Cambria"/>
            </a:endParaRPr>
          </a:p>
          <a:p>
            <a:pPr marL="12700" marR="5080">
              <a:lnSpc>
                <a:spcPts val="4800"/>
              </a:lnSpc>
            </a:pPr>
            <a:r>
              <a:rPr sz="4650" b="1" spc="-170" dirty="0">
                <a:solidFill>
                  <a:srgbClr val="731F7D"/>
                </a:solidFill>
                <a:latin typeface="Cambria"/>
                <a:cs typeface="Cambria"/>
              </a:rPr>
              <a:t>Reference</a:t>
            </a:r>
            <a:r>
              <a:rPr sz="4650" b="1" spc="-60" dirty="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sz="4650" b="1" spc="-10" dirty="0">
                <a:solidFill>
                  <a:srgbClr val="731F7D"/>
                </a:solidFill>
                <a:latin typeface="Cambria"/>
                <a:cs typeface="Cambria"/>
              </a:rPr>
              <a:t>Link: </a:t>
            </a:r>
            <a:r>
              <a:rPr sz="4650" b="1" u="heavy" spc="-24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  <a:hlinkClick r:id="rId5"/>
              </a:rPr>
              <a:t>https://link.sprin</a:t>
            </a:r>
            <a:r>
              <a:rPr sz="4650" b="1" u="none" spc="-240" dirty="0">
                <a:solidFill>
                  <a:srgbClr val="731F7D"/>
                </a:solidFill>
                <a:latin typeface="Cambria"/>
                <a:cs typeface="Cambria"/>
                <a:hlinkClick r:id="rId5"/>
              </a:rPr>
              <a:t>g</a:t>
            </a:r>
            <a:r>
              <a:rPr sz="4650" b="1" u="heavy" spc="-240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  <a:hlinkClick r:id="rId5"/>
              </a:rPr>
              <a:t>er.com/article/10.1007/s11036-</a:t>
            </a:r>
            <a:r>
              <a:rPr sz="4650" b="1" u="heavy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  <a:hlinkClick r:id="rId5"/>
              </a:rPr>
              <a:t>020-</a:t>
            </a:r>
            <a:r>
              <a:rPr sz="4650" b="1" u="heavy" spc="-27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  <a:hlinkClick r:id="rId5"/>
              </a:rPr>
              <a:t>01700-</a:t>
            </a:r>
            <a:r>
              <a:rPr sz="4650" b="1" u="heavy" spc="-465" dirty="0">
                <a:solidFill>
                  <a:srgbClr val="731F7D"/>
                </a:solidFill>
                <a:uFill>
                  <a:solidFill>
                    <a:srgbClr val="731F7D"/>
                  </a:solidFill>
                </a:uFill>
                <a:latin typeface="Cambria"/>
                <a:cs typeface="Cambria"/>
                <a:hlinkClick r:id="rId5"/>
              </a:rPr>
              <a:t>6</a:t>
            </a:r>
            <a:endParaRPr sz="4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A74D90-CD35-F39F-5F33-316C9F32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77F94C1-7D93-89A2-4035-4FCFC3BC333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7256" y="0"/>
            <a:ext cx="5960743" cy="1740768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F532FC1C-2E43-91BB-A012-DB653287FC7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9249" y="5958211"/>
            <a:ext cx="4768750" cy="4328788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AE2BBFC4-92F4-9CCC-2E8D-184D81AB32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3105673"/>
            <a:ext cx="190500" cy="190499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5226C0EA-1299-DD2D-4342-9148D94488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6420373"/>
            <a:ext cx="190500" cy="190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E40B61-EC02-0E27-FA33-076101595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66521"/>
            <a:ext cx="8359777" cy="4576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15686-819F-23A8-EC09-9A6B421B0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4985030"/>
            <a:ext cx="8229600" cy="47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79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A6CAD2A-96AC-71C8-9AB9-85779D863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CED7C37-55FC-A9E9-D44E-15F8469DB9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7256" y="0"/>
            <a:ext cx="5960743" cy="1740768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F562A140-1E19-EB48-3653-AEC67D799A8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9249" y="5958211"/>
            <a:ext cx="4768750" cy="4328788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1562C7DA-A8EB-CCA8-49B8-4ABFB87C70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3105673"/>
            <a:ext cx="190500" cy="190499"/>
          </a:xfrm>
          <a:prstGeom prst="rect">
            <a:avLst/>
          </a:prstGeom>
        </p:spPr>
      </p:pic>
      <p:pic>
        <p:nvPicPr>
          <p:cNvPr id="7" name="object 7">
            <a:extLst>
              <a:ext uri="{FF2B5EF4-FFF2-40B4-BE49-F238E27FC236}">
                <a16:creationId xmlns:a16="http://schemas.microsoft.com/office/drawing/2014/main" id="{982B2A4B-CED8-BF3A-7776-5A297CFBA6C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199" y="6420373"/>
            <a:ext cx="190500" cy="19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ED1A5-BC6D-53D1-FA5A-EF688978A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658369"/>
            <a:ext cx="12427027" cy="674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0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0075907" y="0"/>
            <a:ext cx="8212455" cy="10287000"/>
            <a:chOff x="10075907" y="0"/>
            <a:chExt cx="8212455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5907" y="0"/>
              <a:ext cx="8212092" cy="76050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9017" y="6705372"/>
              <a:ext cx="2278982" cy="358162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64354" y="7705482"/>
            <a:ext cx="1904945" cy="1989024"/>
          </a:xfrm>
          <a:prstGeom prst="rect">
            <a:avLst/>
          </a:prstGeom>
        </p:spPr>
      </p:pic>
      <p:pic>
        <p:nvPicPr>
          <p:cNvPr id="11" name="Online Media 10" title="Honors Data Analytics IA2">
            <a:hlinkClick r:id="" action="ppaction://media"/>
            <a:extLst>
              <a:ext uri="{FF2B5EF4-FFF2-40B4-BE49-F238E27FC236}">
                <a16:creationId xmlns:a16="http://schemas.microsoft.com/office/drawing/2014/main" id="{46E9C2D2-328F-B4C4-8B8D-F18727B7F4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57200" y="2476500"/>
            <a:ext cx="12115800" cy="7043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BE6863-0CA3-9656-04CE-3F685EEB4893}"/>
              </a:ext>
            </a:extLst>
          </p:cNvPr>
          <p:cNvSpPr txBox="1"/>
          <p:nvPr/>
        </p:nvSpPr>
        <p:spPr>
          <a:xfrm>
            <a:off x="228600" y="1059240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dirty="0" err="1">
                <a:latin typeface="Trebuchet MS"/>
              </a:rPr>
              <a:t>Youtube</a:t>
            </a:r>
            <a:r>
              <a:rPr lang="en-IN" sz="9600" dirty="0">
                <a:latin typeface="Trebuchet MS"/>
              </a:rPr>
              <a:t> Video: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09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6971411"/>
            <a:ext cx="2409824" cy="2285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6942455" cy="6921500"/>
            <a:chOff x="0" y="0"/>
            <a:chExt cx="6942455" cy="69215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100841" cy="69209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2892" y="427"/>
              <a:ext cx="1689545" cy="163208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48200" y="4073976"/>
            <a:ext cx="10591800" cy="213904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sz="13800" dirty="0">
                <a:latin typeface="Trebuchet MS"/>
                <a:cs typeface="Trebuchet MS"/>
              </a:rPr>
              <a:t>THANK YOU</a:t>
            </a:r>
            <a:endParaRPr sz="13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0535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558" y="464923"/>
            <a:ext cx="345376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50" spc="-204" dirty="0"/>
              <a:t>Abstract</a:t>
            </a:r>
            <a:endParaRPr sz="7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5918" y="6853384"/>
            <a:ext cx="6112081" cy="34336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605560"/>
            <a:ext cx="16256635" cy="784923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 algn="just">
              <a:lnSpc>
                <a:spcPts val="4350"/>
              </a:lnSpc>
              <a:spcBef>
                <a:spcPts val="830"/>
              </a:spcBef>
            </a:pP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50" dirty="0">
                <a:solidFill>
                  <a:srgbClr val="731F7D"/>
                </a:solidFill>
                <a:latin typeface="Georgia"/>
                <a:cs typeface="Georgia"/>
              </a:rPr>
              <a:t>COVID-</a:t>
            </a:r>
            <a:r>
              <a:rPr sz="4200" spc="-400" dirty="0">
                <a:solidFill>
                  <a:srgbClr val="731F7D"/>
                </a:solidFill>
                <a:latin typeface="Georgia"/>
                <a:cs typeface="Georgia"/>
              </a:rPr>
              <a:t>19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pandemic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has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underscored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need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improved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50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solutions</a:t>
            </a:r>
            <a:r>
              <a:rPr sz="4200" spc="50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globally,</a:t>
            </a:r>
            <a:r>
              <a:rPr sz="4200" spc="50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beyond</a:t>
            </a:r>
            <a:r>
              <a:rPr sz="4200" spc="50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traditional</a:t>
            </a:r>
            <a:r>
              <a:rPr sz="4200" spc="50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hospitals</a:t>
            </a:r>
            <a:r>
              <a:rPr sz="4200" spc="50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and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clinics.</a:t>
            </a:r>
            <a:r>
              <a:rPr sz="4200" spc="18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Smart</a:t>
            </a:r>
            <a:r>
              <a:rPr sz="4200" spc="18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wearables,</a:t>
            </a:r>
            <a:r>
              <a:rPr sz="4200" spc="1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empowered</a:t>
            </a:r>
            <a:r>
              <a:rPr sz="4200" spc="18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spc="1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18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technology,</a:t>
            </a:r>
            <a:r>
              <a:rPr sz="4200" spc="1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offer</a:t>
            </a:r>
            <a:r>
              <a:rPr sz="4200" spc="18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50" dirty="0">
                <a:solidFill>
                  <a:srgbClr val="731F7D"/>
                </a:solidFill>
                <a:latin typeface="Georgia"/>
                <a:cs typeface="Georgia"/>
              </a:rPr>
              <a:t>a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promising</a:t>
            </a:r>
            <a:r>
              <a:rPr sz="4200" spc="8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avenue</a:t>
            </a:r>
            <a:r>
              <a:rPr sz="4200" spc="8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spc="8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collecting</a:t>
            </a:r>
            <a:r>
              <a:rPr sz="4200" spc="81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extensive</a:t>
            </a:r>
            <a:r>
              <a:rPr sz="4200" spc="8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8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on</a:t>
            </a:r>
            <a:r>
              <a:rPr sz="4200" spc="81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physical,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behavioral,</a:t>
            </a:r>
            <a:r>
              <a:rPr sz="4200" spc="6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7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psychological</a:t>
            </a:r>
            <a:r>
              <a:rPr sz="4200" spc="7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health.</a:t>
            </a:r>
            <a:r>
              <a:rPr sz="4200" spc="7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However,</a:t>
            </a:r>
            <a:r>
              <a:rPr sz="4200" spc="6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managing</a:t>
            </a:r>
            <a:r>
              <a:rPr sz="4200" spc="7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7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vast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volumes</a:t>
            </a:r>
            <a:r>
              <a:rPr sz="4200" spc="4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generated</a:t>
            </a:r>
            <a:r>
              <a:rPr sz="4200" spc="4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spc="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these</a:t>
            </a:r>
            <a:r>
              <a:rPr sz="4200" spc="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devices</a:t>
            </a:r>
            <a:r>
              <a:rPr sz="4200" spc="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poses</a:t>
            </a:r>
            <a:r>
              <a:rPr sz="4200" spc="4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200" spc="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for 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decision-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making</a:t>
            </a:r>
            <a:r>
              <a:rPr sz="4200" spc="8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centers.</a:t>
            </a:r>
            <a:r>
              <a:rPr sz="4200" spc="83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200" spc="8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paper</a:t>
            </a:r>
            <a:r>
              <a:rPr sz="4200" spc="83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discusses</a:t>
            </a:r>
            <a:r>
              <a:rPr sz="4200" spc="8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83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emerging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applications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machine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learning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300" dirty="0">
                <a:solidFill>
                  <a:srgbClr val="731F7D"/>
                </a:solidFill>
                <a:latin typeface="Georgia"/>
                <a:cs typeface="Georgia"/>
              </a:rPr>
              <a:t>IoT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healthcare,</a:t>
            </a:r>
            <a:r>
              <a:rPr sz="4200" spc="-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emphasizing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lack</a:t>
            </a:r>
            <a:r>
              <a:rPr sz="4200" spc="-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dedicated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0" dirty="0">
                <a:solidFill>
                  <a:srgbClr val="731F7D"/>
                </a:solidFill>
                <a:latin typeface="Georgia"/>
                <a:cs typeface="Georgia"/>
              </a:rPr>
              <a:t>research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area.</a:t>
            </a:r>
            <a:r>
              <a:rPr sz="4200" spc="-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It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reviews</a:t>
            </a:r>
            <a:r>
              <a:rPr sz="4200" spc="420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existing</a:t>
            </a:r>
            <a:r>
              <a:rPr sz="4200" spc="425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techniques,</a:t>
            </a:r>
            <a:r>
              <a:rPr sz="4200" spc="420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highlights</a:t>
            </a:r>
            <a:r>
              <a:rPr sz="4200" spc="425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their</a:t>
            </a:r>
            <a:r>
              <a:rPr sz="4200" spc="425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strengths</a:t>
            </a:r>
            <a:r>
              <a:rPr sz="4200" spc="420" dirty="0">
                <a:solidFill>
                  <a:srgbClr val="731F7D"/>
                </a:solidFill>
                <a:latin typeface="Georgia"/>
                <a:cs typeface="Georgia"/>
              </a:rPr>
              <a:t>  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and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weaknesses,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identifies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research</a:t>
            </a:r>
            <a:r>
              <a:rPr sz="420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challenges.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study</a:t>
            </a:r>
            <a:r>
              <a:rPr sz="420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aims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to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inform</a:t>
            </a:r>
            <a:r>
              <a:rPr sz="4200" spc="2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2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practitioners</a:t>
            </a:r>
            <a:r>
              <a:rPr sz="4200" spc="2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3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government</a:t>
            </a:r>
            <a:r>
              <a:rPr sz="4200" spc="2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agencies</a:t>
            </a:r>
            <a:r>
              <a:rPr sz="4200" spc="2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about</a:t>
            </a:r>
            <a:r>
              <a:rPr sz="4200" spc="3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the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evolving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trends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ML-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based</a:t>
            </a:r>
            <a:r>
              <a:rPr sz="4200" spc="-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spc="-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0" dirty="0">
                <a:solidFill>
                  <a:srgbClr val="731F7D"/>
                </a:solidFill>
                <a:latin typeface="Georgia"/>
                <a:cs typeface="Georgia"/>
              </a:rPr>
              <a:t>smarter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healthcare solutions.</a:t>
            </a:r>
            <a:endParaRPr sz="420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085891" cy="2095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531" y="760017"/>
            <a:ext cx="502221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50" spc="-155" dirty="0"/>
              <a:t>Introduction</a:t>
            </a:r>
            <a:endParaRPr sz="7050"/>
          </a:p>
        </p:txBody>
      </p:sp>
      <p:sp>
        <p:nvSpPr>
          <p:cNvPr id="3" name="object 3"/>
          <p:cNvSpPr txBox="1"/>
          <p:nvPr/>
        </p:nvSpPr>
        <p:spPr>
          <a:xfrm>
            <a:off x="1016000" y="1843504"/>
            <a:ext cx="16256635" cy="729678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 algn="just">
              <a:lnSpc>
                <a:spcPts val="4350"/>
              </a:lnSpc>
              <a:spcBef>
                <a:spcPts val="830"/>
              </a:spcBef>
            </a:pP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recent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years,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Wireless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Sensor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Networks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(WSNs)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have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fueled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the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growth</a:t>
            </a:r>
            <a:r>
              <a:rPr sz="4200" spc="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Internet</a:t>
            </a:r>
            <a:r>
              <a:rPr sz="4200" spc="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Things</a:t>
            </a:r>
            <a:r>
              <a:rPr sz="4200" spc="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(IoT).</a:t>
            </a:r>
            <a:r>
              <a:rPr sz="4200" spc="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IoT,</a:t>
            </a:r>
            <a:r>
              <a:rPr sz="4200" spc="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conceptualized</a:t>
            </a:r>
            <a:r>
              <a:rPr sz="4200" spc="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spc="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Kevin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Ashton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10" dirty="0">
                <a:solidFill>
                  <a:srgbClr val="731F7D"/>
                </a:solidFill>
                <a:latin typeface="Georgia"/>
                <a:cs typeface="Georgia"/>
              </a:rPr>
              <a:t>1999,</a:t>
            </a:r>
            <a:r>
              <a:rPr sz="4200" spc="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connects</a:t>
            </a:r>
            <a:r>
              <a:rPr sz="4200" spc="-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objects</a:t>
            </a:r>
            <a:r>
              <a:rPr sz="4200" spc="-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-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-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internet,</a:t>
            </a:r>
            <a:r>
              <a:rPr sz="4200" spc="-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5" dirty="0">
                <a:solidFill>
                  <a:srgbClr val="731F7D"/>
                </a:solidFill>
                <a:latin typeface="Georgia"/>
                <a:cs typeface="Georgia"/>
              </a:rPr>
              <a:t>transforming</a:t>
            </a:r>
            <a:r>
              <a:rPr sz="4200" spc="-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various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aspects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our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lives.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technology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has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profoundly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impacted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various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aspects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our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daily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lives,</a:t>
            </a:r>
            <a:r>
              <a:rPr sz="4200" spc="6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including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smart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healthcare,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smart</a:t>
            </a:r>
            <a:r>
              <a:rPr sz="4200" spc="6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cities,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smart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agriculture,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crowd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sensing,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more.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Yet,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advancement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poses</a:t>
            </a:r>
            <a:r>
              <a:rPr sz="4200" spc="4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challenges,</a:t>
            </a:r>
            <a:r>
              <a:rPr sz="4200" spc="4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including</a:t>
            </a:r>
            <a:r>
              <a:rPr sz="4200" spc="4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managing</a:t>
            </a:r>
            <a:r>
              <a:rPr sz="4200" spc="434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vast</a:t>
            </a:r>
            <a:r>
              <a:rPr sz="4200" spc="4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IoT-generated</a:t>
            </a:r>
            <a:r>
              <a:rPr sz="4200" spc="4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data. </a:t>
            </a:r>
            <a:r>
              <a:rPr sz="4200" spc="-55" dirty="0">
                <a:solidFill>
                  <a:srgbClr val="731F7D"/>
                </a:solidFill>
                <a:latin typeface="Georgia"/>
                <a:cs typeface="Georgia"/>
              </a:rPr>
              <a:t>Machine</a:t>
            </a:r>
            <a:r>
              <a:rPr sz="4200" spc="-1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Learning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25" dirty="0">
                <a:solidFill>
                  <a:srgbClr val="731F7D"/>
                </a:solidFill>
                <a:latin typeface="Georgia"/>
                <a:cs typeface="Georgia"/>
              </a:rPr>
              <a:t>(ML)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pivotal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50" dirty="0">
                <a:solidFill>
                  <a:srgbClr val="731F7D"/>
                </a:solidFill>
                <a:latin typeface="Georgia"/>
                <a:cs typeface="Georgia"/>
              </a:rPr>
              <a:t>addressing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these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challenges,</a:t>
            </a:r>
            <a:r>
              <a:rPr sz="4200" spc="-1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with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</a:t>
            </a:r>
            <a:r>
              <a:rPr sz="4200" spc="3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estimated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annual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economic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impact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3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60" dirty="0">
                <a:solidFill>
                  <a:srgbClr val="731F7D"/>
                </a:solidFill>
                <a:latin typeface="Georgia"/>
                <a:cs typeface="Georgia"/>
              </a:rPr>
              <a:t>$5.2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trillion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80" dirty="0">
                <a:solidFill>
                  <a:srgbClr val="731F7D"/>
                </a:solidFill>
                <a:latin typeface="Georgia"/>
                <a:cs typeface="Georgia"/>
              </a:rPr>
              <a:t>$6.7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trillion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60" dirty="0">
                <a:solidFill>
                  <a:srgbClr val="731F7D"/>
                </a:solidFill>
                <a:latin typeface="Georgia"/>
                <a:cs typeface="Georgia"/>
              </a:rPr>
              <a:t>2025.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research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endeavors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delve</a:t>
            </a:r>
            <a:r>
              <a:rPr sz="4200" spc="1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into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intersection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1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big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2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IoT,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with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specific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focus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on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eHealth.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Surprisingly,</a:t>
            </a:r>
            <a:r>
              <a:rPr sz="4200" spc="2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the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literature</a:t>
            </a:r>
            <a:r>
              <a:rPr sz="4200" spc="-2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on</a:t>
            </a:r>
            <a:r>
              <a:rPr sz="4200" spc="-2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-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-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200" spc="-9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-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40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200" spc="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spc="-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-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is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scarce.</a:t>
            </a:r>
            <a:endParaRPr sz="4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2842" y="0"/>
            <a:ext cx="3345156" cy="34600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54873" y="8052206"/>
            <a:ext cx="2533126" cy="2234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14523" y="568558"/>
            <a:ext cx="5022215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50" spc="-155" dirty="0"/>
              <a:t>Introduction</a:t>
            </a:r>
            <a:endParaRPr sz="7050"/>
          </a:p>
        </p:txBody>
      </p:sp>
      <p:sp>
        <p:nvSpPr>
          <p:cNvPr id="3" name="object 3"/>
          <p:cNvSpPr txBox="1"/>
          <p:nvPr/>
        </p:nvSpPr>
        <p:spPr>
          <a:xfrm>
            <a:off x="1016000" y="1613943"/>
            <a:ext cx="16256635" cy="729678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 algn="just">
              <a:lnSpc>
                <a:spcPts val="4350"/>
              </a:lnSpc>
              <a:spcBef>
                <a:spcPts val="830"/>
              </a:spcBef>
            </a:pP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200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research</a:t>
            </a:r>
            <a:r>
              <a:rPr sz="4200" spc="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endeavors</a:t>
            </a:r>
            <a:r>
              <a:rPr sz="4200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delve</a:t>
            </a:r>
            <a:r>
              <a:rPr sz="4200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into</a:t>
            </a:r>
            <a:r>
              <a:rPr sz="4200" spc="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intersection</a:t>
            </a:r>
            <a:r>
              <a:rPr sz="4200" spc="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3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and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IoT,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with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specific</a:t>
            </a:r>
            <a:r>
              <a:rPr sz="4200" spc="22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focus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on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eHealth.</a:t>
            </a:r>
            <a:r>
              <a:rPr sz="4200" spc="22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Surprisingly,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literature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on</a:t>
            </a:r>
            <a:r>
              <a:rPr sz="4200" spc="3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3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40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spc="3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3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200" spc="3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scarce.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Thus,</a:t>
            </a:r>
            <a:r>
              <a:rPr sz="4200" spc="-2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our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0" dirty="0">
                <a:solidFill>
                  <a:srgbClr val="731F7D"/>
                </a:solidFill>
                <a:latin typeface="Georgia"/>
                <a:cs typeface="Georgia"/>
              </a:rPr>
              <a:t>primary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objective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present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developments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40" dirty="0">
                <a:solidFill>
                  <a:srgbClr val="731F7D"/>
                </a:solidFill>
                <a:latin typeface="Georgia"/>
                <a:cs typeface="Georgia"/>
              </a:rPr>
              <a:t>ML</a:t>
            </a:r>
            <a:r>
              <a:rPr sz="4200" spc="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and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3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3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200" spc="3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tailored</a:t>
            </a:r>
            <a:r>
              <a:rPr sz="4200" spc="3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spc="3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3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eHealth.</a:t>
            </a:r>
            <a:r>
              <a:rPr sz="4200" spc="3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We</a:t>
            </a:r>
            <a:r>
              <a:rPr sz="4200" spc="3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also</a:t>
            </a:r>
            <a:r>
              <a:rPr sz="4200" spc="3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aim</a:t>
            </a:r>
            <a:r>
              <a:rPr sz="4200" spc="3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3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highlight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-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strengths,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weaknesses,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future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domain.</a:t>
            </a:r>
            <a:r>
              <a:rPr sz="4200" spc="-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This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comprehensive</a:t>
            </a:r>
            <a:r>
              <a:rPr sz="4200" spc="8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survey</a:t>
            </a:r>
            <a:r>
              <a:rPr sz="4200" spc="8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fills</a:t>
            </a:r>
            <a:r>
              <a:rPr sz="4200" spc="8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200" spc="8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critical</a:t>
            </a:r>
            <a:r>
              <a:rPr sz="4200" spc="8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gap</a:t>
            </a:r>
            <a:r>
              <a:rPr sz="4200" spc="8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8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equips</a:t>
            </a:r>
            <a:r>
              <a:rPr sz="4200" spc="8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readers</a:t>
            </a:r>
            <a:r>
              <a:rPr sz="4200" spc="8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with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insights</a:t>
            </a:r>
            <a:r>
              <a:rPr sz="4200" spc="3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3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choose</a:t>
            </a:r>
            <a:r>
              <a:rPr sz="4200" spc="3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3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most</a:t>
            </a:r>
            <a:r>
              <a:rPr sz="4200" spc="38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suitable</a:t>
            </a:r>
            <a:r>
              <a:rPr sz="4200" spc="3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tools</a:t>
            </a:r>
            <a:r>
              <a:rPr sz="4200" spc="3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3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spc="38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for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era.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7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paper's</a:t>
            </a:r>
            <a:r>
              <a:rPr sz="4200" spc="7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contributions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include</a:t>
            </a:r>
            <a:r>
              <a:rPr sz="4200" spc="4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discussing</a:t>
            </a:r>
            <a:r>
              <a:rPr sz="4200" spc="4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4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relationship</a:t>
            </a:r>
            <a:r>
              <a:rPr sz="4200" spc="40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between</a:t>
            </a:r>
            <a:r>
              <a:rPr sz="4200" spc="4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4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40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40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IoT,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examining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2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2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2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2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healthcare,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reviewing</a:t>
            </a:r>
            <a:r>
              <a:rPr sz="4200" spc="2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365" dirty="0">
                <a:solidFill>
                  <a:srgbClr val="731F7D"/>
                </a:solidFill>
                <a:latin typeface="Georgia"/>
                <a:cs typeface="Georgia"/>
              </a:rPr>
              <a:t>ML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200" spc="11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spc="114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11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114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analysis,</a:t>
            </a:r>
            <a:r>
              <a:rPr sz="4200" spc="11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114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identifying</a:t>
            </a:r>
            <a:r>
              <a:rPr sz="4200" spc="11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research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200" spc="-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200" spc="-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field.</a:t>
            </a:r>
            <a:endParaRPr sz="4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2842" y="0"/>
            <a:ext cx="3345156" cy="34600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54873" y="8052206"/>
            <a:ext cx="2533126" cy="22347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4703" y="660025"/>
            <a:ext cx="88125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-175" dirty="0"/>
              <a:t>Structure</a:t>
            </a:r>
            <a:r>
              <a:rPr sz="7000" spc="-315" dirty="0"/>
              <a:t> </a:t>
            </a:r>
            <a:r>
              <a:rPr sz="7000" spc="-190" dirty="0"/>
              <a:t>of</a:t>
            </a:r>
            <a:r>
              <a:rPr sz="7000" spc="-295" dirty="0"/>
              <a:t> </a:t>
            </a:r>
            <a:r>
              <a:rPr sz="7000" spc="-65" dirty="0"/>
              <a:t>the</a:t>
            </a:r>
            <a:r>
              <a:rPr sz="7000" spc="-395" dirty="0"/>
              <a:t> </a:t>
            </a:r>
            <a:r>
              <a:rPr sz="7000" spc="-315" dirty="0"/>
              <a:t>Paper</a:t>
            </a:r>
            <a:endParaRPr sz="7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8051" y="8507745"/>
            <a:ext cx="2167885" cy="17792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64460" y="0"/>
            <a:ext cx="5123539" cy="39282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454757"/>
            <a:ext cx="6432934" cy="38322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528075" cy="29369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3183" y="601314"/>
            <a:ext cx="8841740" cy="1103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50" spc="-285" dirty="0">
                <a:latin typeface="Trebuchet MS"/>
                <a:cs typeface="Trebuchet MS"/>
              </a:rPr>
              <a:t>The</a:t>
            </a:r>
            <a:r>
              <a:rPr sz="7050" spc="-425" dirty="0">
                <a:latin typeface="Trebuchet MS"/>
                <a:cs typeface="Trebuchet MS"/>
              </a:rPr>
              <a:t> </a:t>
            </a:r>
            <a:r>
              <a:rPr sz="7050" spc="-210" dirty="0">
                <a:latin typeface="Trebuchet MS"/>
                <a:cs typeface="Trebuchet MS"/>
              </a:rPr>
              <a:t>Internet</a:t>
            </a:r>
            <a:r>
              <a:rPr sz="7050" spc="-420" dirty="0">
                <a:latin typeface="Trebuchet MS"/>
                <a:cs typeface="Trebuchet MS"/>
              </a:rPr>
              <a:t> </a:t>
            </a:r>
            <a:r>
              <a:rPr sz="7050" spc="-185" dirty="0">
                <a:latin typeface="Trebuchet MS"/>
                <a:cs typeface="Trebuchet MS"/>
              </a:rPr>
              <a:t>of</a:t>
            </a:r>
            <a:r>
              <a:rPr sz="7050" spc="-420" dirty="0">
                <a:latin typeface="Trebuchet MS"/>
                <a:cs typeface="Trebuchet MS"/>
              </a:rPr>
              <a:t> </a:t>
            </a:r>
            <a:r>
              <a:rPr sz="7050" spc="-40" dirty="0">
                <a:latin typeface="Trebuchet MS"/>
                <a:cs typeface="Trebuchet MS"/>
              </a:rPr>
              <a:t>Things</a:t>
            </a:r>
            <a:endParaRPr sz="70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1939600"/>
            <a:ext cx="16256635" cy="729678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 algn="just">
              <a:lnSpc>
                <a:spcPts val="4350"/>
              </a:lnSpc>
              <a:spcBef>
                <a:spcPts val="830"/>
              </a:spcBef>
            </a:pP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Internet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Things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(IoT)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200" spc="6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network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interconnected</a:t>
            </a:r>
            <a:r>
              <a:rPr sz="4200" spc="5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smart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objects</a:t>
            </a:r>
            <a:r>
              <a:rPr sz="4200" spc="49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equipped</a:t>
            </a:r>
            <a:r>
              <a:rPr sz="4200" spc="49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with</a:t>
            </a:r>
            <a:r>
              <a:rPr sz="4200" spc="49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sensors</a:t>
            </a:r>
            <a:r>
              <a:rPr sz="4200" spc="49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that</a:t>
            </a:r>
            <a:r>
              <a:rPr sz="4200" spc="49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communicate</a:t>
            </a:r>
            <a:r>
              <a:rPr sz="4200" spc="49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through</a:t>
            </a:r>
            <a:r>
              <a:rPr sz="4200" spc="49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the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internet.</a:t>
            </a:r>
            <a:r>
              <a:rPr sz="4200" spc="5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It</a:t>
            </a:r>
            <a:r>
              <a:rPr sz="4200" spc="5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has</a:t>
            </a:r>
            <a:r>
              <a:rPr sz="4200" spc="5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been</a:t>
            </a:r>
            <a:r>
              <a:rPr sz="4200" spc="5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facilitated</a:t>
            </a:r>
            <a:r>
              <a:rPr sz="4200" spc="5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spc="5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technologies</a:t>
            </a:r>
            <a:r>
              <a:rPr sz="4200" spc="56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like</a:t>
            </a:r>
            <a:r>
              <a:rPr sz="4200" spc="5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wireless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communication</a:t>
            </a:r>
            <a:r>
              <a:rPr sz="4200" spc="434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434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80" dirty="0">
                <a:solidFill>
                  <a:srgbClr val="731F7D"/>
                </a:solidFill>
                <a:latin typeface="Georgia"/>
                <a:cs typeface="Georgia"/>
              </a:rPr>
              <a:t>micro-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electro-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mechanical</a:t>
            </a:r>
            <a:r>
              <a:rPr sz="4200" spc="44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systems</a:t>
            </a:r>
            <a:r>
              <a:rPr sz="4200" spc="434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95" dirty="0">
                <a:solidFill>
                  <a:srgbClr val="731F7D"/>
                </a:solidFill>
                <a:latin typeface="Georgia"/>
                <a:cs typeface="Georgia"/>
              </a:rPr>
              <a:t>(MEMS).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Market</a:t>
            </a:r>
            <a:r>
              <a:rPr sz="4200" spc="3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analysts</a:t>
            </a:r>
            <a:r>
              <a:rPr sz="4200" spc="33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predict</a:t>
            </a:r>
            <a:r>
              <a:rPr sz="4200" spc="33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that</a:t>
            </a:r>
            <a:r>
              <a:rPr sz="4200" spc="3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spc="33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90" dirty="0">
                <a:solidFill>
                  <a:srgbClr val="731F7D"/>
                </a:solidFill>
                <a:latin typeface="Georgia"/>
                <a:cs typeface="Georgia"/>
              </a:rPr>
              <a:t>2020,</a:t>
            </a:r>
            <a:r>
              <a:rPr sz="4200" spc="33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approximately</a:t>
            </a:r>
            <a:r>
              <a:rPr sz="4200" spc="33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95" dirty="0">
                <a:solidFill>
                  <a:srgbClr val="731F7D"/>
                </a:solidFill>
                <a:latin typeface="Georgia"/>
                <a:cs typeface="Georgia"/>
              </a:rPr>
              <a:t>25</a:t>
            </a:r>
            <a:r>
              <a:rPr sz="4200" spc="33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billion </a:t>
            </a:r>
            <a:r>
              <a:rPr sz="4200" spc="45" dirty="0">
                <a:solidFill>
                  <a:srgbClr val="731F7D"/>
                </a:solidFill>
                <a:latin typeface="Georgia"/>
                <a:cs typeface="Georgia"/>
              </a:rPr>
              <a:t>sensor-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enabled</a:t>
            </a:r>
            <a:r>
              <a:rPr sz="4200" spc="8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devices</a:t>
            </a:r>
            <a:r>
              <a:rPr sz="4200" spc="8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will</a:t>
            </a:r>
            <a:r>
              <a:rPr sz="4200" spc="8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be</a:t>
            </a:r>
            <a:r>
              <a:rPr sz="4200" spc="8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deployed,</a:t>
            </a:r>
            <a:r>
              <a:rPr sz="4200" spc="8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with</a:t>
            </a:r>
            <a:r>
              <a:rPr sz="4200" spc="8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200" spc="8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projected</a:t>
            </a:r>
            <a:r>
              <a:rPr sz="4200" spc="8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market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value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of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around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10" dirty="0">
                <a:solidFill>
                  <a:srgbClr val="731F7D"/>
                </a:solidFill>
                <a:latin typeface="Georgia"/>
                <a:cs typeface="Georgia"/>
              </a:rPr>
              <a:t>$2.1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trillion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60" dirty="0">
                <a:solidFill>
                  <a:srgbClr val="731F7D"/>
                </a:solidFill>
                <a:latin typeface="Georgia"/>
                <a:cs typeface="Georgia"/>
              </a:rPr>
              <a:t>2025.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applications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span</a:t>
            </a:r>
            <a:r>
              <a:rPr sz="4200" spc="6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various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sectors,</a:t>
            </a:r>
            <a:r>
              <a:rPr sz="4200" spc="2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including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smart</a:t>
            </a:r>
            <a:r>
              <a:rPr sz="4200" spc="2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cities,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energy</a:t>
            </a:r>
            <a:r>
              <a:rPr sz="4200" spc="22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management,</a:t>
            </a:r>
            <a:r>
              <a:rPr sz="4200" spc="22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agriculture,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military,</a:t>
            </a:r>
            <a:r>
              <a:rPr sz="4200" spc="98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environmental</a:t>
            </a:r>
            <a:r>
              <a:rPr sz="4200" spc="9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monitoring,</a:t>
            </a:r>
            <a:r>
              <a:rPr sz="4200" spc="9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9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healthcare.</a:t>
            </a:r>
            <a:r>
              <a:rPr sz="4200" spc="9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99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the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sector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alone,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75" dirty="0">
                <a:solidFill>
                  <a:srgbClr val="731F7D"/>
                </a:solidFill>
                <a:latin typeface="Georgia"/>
                <a:cs typeface="Georgia"/>
              </a:rPr>
              <a:t>IoT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expected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have</a:t>
            </a:r>
            <a:r>
              <a:rPr sz="4200" spc="459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200" spc="45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significant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economic</a:t>
            </a:r>
            <a:r>
              <a:rPr sz="4200" spc="3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impact,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estimated</a:t>
            </a:r>
            <a:r>
              <a:rPr sz="4200" spc="3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at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315" dirty="0">
                <a:solidFill>
                  <a:srgbClr val="731F7D"/>
                </a:solidFill>
                <a:latin typeface="Georgia"/>
                <a:cs typeface="Georgia"/>
              </a:rPr>
              <a:t>$176.82</a:t>
            </a:r>
            <a:r>
              <a:rPr sz="4200" spc="3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billion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by</a:t>
            </a:r>
            <a:r>
              <a:rPr sz="4200" spc="37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285" dirty="0">
                <a:solidFill>
                  <a:srgbClr val="731F7D"/>
                </a:solidFill>
                <a:latin typeface="Georgia"/>
                <a:cs typeface="Georgia"/>
              </a:rPr>
              <a:t>2026,</a:t>
            </a:r>
            <a:r>
              <a:rPr sz="4200" spc="36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though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200" spc="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such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as</a:t>
            </a:r>
            <a:r>
              <a:rPr sz="4200" spc="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200" spc="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will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need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200" spc="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be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5" dirty="0">
                <a:solidFill>
                  <a:srgbClr val="731F7D"/>
                </a:solidFill>
                <a:latin typeface="Georgia"/>
                <a:cs typeface="Georgia"/>
              </a:rPr>
              <a:t>addressed</a:t>
            </a:r>
            <a:r>
              <a:rPr sz="4200" spc="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for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its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continued</a:t>
            </a:r>
            <a:r>
              <a:rPr sz="4200" spc="-2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growth.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92818" y="0"/>
            <a:ext cx="4595181" cy="41060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588820" cy="1688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50320" y="5603356"/>
            <a:ext cx="2537678" cy="4683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43006" y="583094"/>
            <a:ext cx="7295515" cy="1102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50" spc="-160" dirty="0"/>
              <a:t>IoT</a:t>
            </a:r>
            <a:r>
              <a:rPr sz="7050" spc="-335" dirty="0"/>
              <a:t> </a:t>
            </a:r>
            <a:r>
              <a:rPr sz="7050" spc="-250" dirty="0"/>
              <a:t>in</a:t>
            </a:r>
            <a:r>
              <a:rPr sz="7050" spc="-265" dirty="0"/>
              <a:t> </a:t>
            </a:r>
            <a:r>
              <a:rPr sz="7050" spc="-80" dirty="0"/>
              <a:t>Health</a:t>
            </a:r>
            <a:r>
              <a:rPr sz="7050" spc="-360" dirty="0"/>
              <a:t> </a:t>
            </a:r>
            <a:r>
              <a:rPr sz="7050" spc="-75" dirty="0"/>
              <a:t>Care</a:t>
            </a:r>
            <a:endParaRPr sz="7050"/>
          </a:p>
        </p:txBody>
      </p:sp>
      <p:sp>
        <p:nvSpPr>
          <p:cNvPr id="6" name="object 6"/>
          <p:cNvSpPr txBox="1"/>
          <p:nvPr/>
        </p:nvSpPr>
        <p:spPr>
          <a:xfrm>
            <a:off x="1016000" y="1748381"/>
            <a:ext cx="15789910" cy="784923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 algn="just">
              <a:lnSpc>
                <a:spcPts val="4350"/>
              </a:lnSpc>
              <a:spcBef>
                <a:spcPts val="830"/>
              </a:spcBef>
            </a:pP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5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5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sector</a:t>
            </a:r>
            <a:r>
              <a:rPr sz="4200" spc="5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has</a:t>
            </a:r>
            <a:r>
              <a:rPr sz="4200" spc="5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witnessed</a:t>
            </a:r>
            <a:r>
              <a:rPr sz="4200" spc="5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200" spc="5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surge</a:t>
            </a:r>
            <a:r>
              <a:rPr sz="4200" spc="5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5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technology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integration,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particularly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eHealth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mHealth,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with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millions</a:t>
            </a:r>
            <a:r>
              <a:rPr sz="4200" spc="2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of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sensors</a:t>
            </a:r>
            <a:r>
              <a:rPr sz="420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continuously</a:t>
            </a:r>
            <a:r>
              <a:rPr sz="420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monitoring</a:t>
            </a:r>
            <a:r>
              <a:rPr sz="4200" spc="7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patients'</a:t>
            </a:r>
            <a:r>
              <a:rPr sz="420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health.</a:t>
            </a:r>
            <a:r>
              <a:rPr sz="4200" spc="7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Wireless</a:t>
            </a:r>
            <a:r>
              <a:rPr sz="4200" spc="7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Body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Sensor</a:t>
            </a:r>
            <a:r>
              <a:rPr sz="4200" spc="9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Networks</a:t>
            </a:r>
            <a:r>
              <a:rPr sz="4200" spc="9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(WBSN)</a:t>
            </a:r>
            <a:r>
              <a:rPr sz="4200" spc="9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play</a:t>
            </a:r>
            <a:r>
              <a:rPr sz="4200" spc="9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200" spc="9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50" dirty="0">
                <a:solidFill>
                  <a:srgbClr val="731F7D"/>
                </a:solidFill>
                <a:latin typeface="Georgia"/>
                <a:cs typeface="Georgia"/>
              </a:rPr>
              <a:t>key</a:t>
            </a:r>
            <a:r>
              <a:rPr sz="4200" spc="9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role,</a:t>
            </a:r>
            <a:r>
              <a:rPr sz="4200" spc="9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featuring</a:t>
            </a:r>
            <a:r>
              <a:rPr sz="4200" spc="9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layers</a:t>
            </a:r>
            <a:r>
              <a:rPr sz="4200" spc="9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like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sensing,</a:t>
            </a:r>
            <a:r>
              <a:rPr sz="4200" spc="-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communication,</a:t>
            </a:r>
            <a:r>
              <a:rPr sz="4200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processing,</a:t>
            </a:r>
            <a:r>
              <a:rPr sz="4200" spc="-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storage,</a:t>
            </a:r>
            <a:r>
              <a:rPr sz="4200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-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mining/learning.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Sensors,</a:t>
            </a:r>
            <a:r>
              <a:rPr sz="4200" spc="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including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advanced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Medical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Super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Sensors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(MSS),</a:t>
            </a:r>
            <a:r>
              <a:rPr sz="4200" spc="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collect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vital</a:t>
            </a:r>
            <a:r>
              <a:rPr sz="4200" spc="44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</a:t>
            </a:r>
            <a:r>
              <a:rPr sz="4200" spc="4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data.</a:t>
            </a:r>
            <a:r>
              <a:rPr sz="4200" spc="44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4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communication</a:t>
            </a:r>
            <a:r>
              <a:rPr sz="4200" spc="440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layer</a:t>
            </a:r>
            <a:r>
              <a:rPr sz="4200" spc="4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employs</a:t>
            </a:r>
            <a:r>
              <a:rPr sz="4200" spc="445" dirty="0">
                <a:solidFill>
                  <a:srgbClr val="731F7D"/>
                </a:solidFill>
                <a:latin typeface="Georgia"/>
                <a:cs typeface="Georgia"/>
              </a:rPr>
              <a:t> 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various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protocols</a:t>
            </a:r>
            <a:r>
              <a:rPr sz="4200" spc="3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like</a:t>
            </a:r>
            <a:r>
              <a:rPr sz="4200" spc="3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Bluetooth</a:t>
            </a:r>
            <a:r>
              <a:rPr sz="4200" spc="3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3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ZigBee,</a:t>
            </a:r>
            <a:r>
              <a:rPr sz="4200" spc="3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facing</a:t>
            </a:r>
            <a:r>
              <a:rPr sz="4200" spc="3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challenges</a:t>
            </a:r>
            <a:r>
              <a:rPr sz="4200" spc="3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32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network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management,</a:t>
            </a:r>
            <a:r>
              <a:rPr sz="4200" spc="25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QoS,</a:t>
            </a:r>
            <a:r>
              <a:rPr sz="4200" spc="25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security,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25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aggregation.</a:t>
            </a:r>
            <a:r>
              <a:rPr sz="4200" spc="25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2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processing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layer</a:t>
            </a:r>
            <a:r>
              <a:rPr sz="4200" spc="10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analyzes</a:t>
            </a:r>
            <a:r>
              <a:rPr sz="4200" spc="101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101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with</a:t>
            </a:r>
            <a:r>
              <a:rPr sz="4200" spc="10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limited</a:t>
            </a:r>
            <a:r>
              <a:rPr sz="4200" spc="101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hardware</a:t>
            </a:r>
            <a:r>
              <a:rPr sz="4200" spc="101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capabilities,</a:t>
            </a:r>
            <a:r>
              <a:rPr sz="4200" spc="10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1019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the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storage</a:t>
            </a:r>
            <a:r>
              <a:rPr sz="4200" spc="7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layer</a:t>
            </a:r>
            <a:r>
              <a:rPr sz="4200" spc="7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manages</a:t>
            </a:r>
            <a:r>
              <a:rPr sz="4200" spc="7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vast</a:t>
            </a:r>
            <a:r>
              <a:rPr sz="4200" spc="7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7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through</a:t>
            </a:r>
            <a:r>
              <a:rPr sz="4200" spc="7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100" dirty="0">
                <a:solidFill>
                  <a:srgbClr val="731F7D"/>
                </a:solidFill>
                <a:latin typeface="Georgia"/>
                <a:cs typeface="Georgia"/>
              </a:rPr>
              <a:t>cloud-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based</a:t>
            </a:r>
            <a:r>
              <a:rPr sz="4200" spc="7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platforms.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Lastly,</a:t>
            </a:r>
            <a:r>
              <a:rPr sz="4200" spc="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200" spc="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mining</a:t>
            </a:r>
            <a:r>
              <a:rPr sz="4200" spc="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learning</a:t>
            </a:r>
            <a:r>
              <a:rPr sz="4200" spc="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layer</a:t>
            </a:r>
            <a:r>
              <a:rPr sz="4200" spc="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utilizes</a:t>
            </a:r>
            <a:r>
              <a:rPr sz="4200" spc="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machine</a:t>
            </a:r>
            <a:r>
              <a:rPr sz="4200" spc="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learning</a:t>
            </a:r>
            <a:r>
              <a:rPr sz="4200" spc="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5" dirty="0">
                <a:solidFill>
                  <a:srgbClr val="731F7D"/>
                </a:solidFill>
                <a:latin typeface="Georgia"/>
                <a:cs typeface="Georgia"/>
              </a:rPr>
              <a:t>for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200" spc="7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200" spc="7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200" spc="7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200" spc="7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7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IoT,</a:t>
            </a:r>
            <a:r>
              <a:rPr sz="4200" spc="7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extracting</a:t>
            </a:r>
            <a:r>
              <a:rPr sz="4200" spc="70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valuable</a:t>
            </a:r>
            <a:r>
              <a:rPr sz="4200" spc="7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insights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200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dirty="0">
                <a:solidFill>
                  <a:srgbClr val="731F7D"/>
                </a:solidFill>
                <a:latin typeface="Georgia"/>
                <a:cs typeface="Georgia"/>
              </a:rPr>
              <a:t>potentially</a:t>
            </a:r>
            <a:r>
              <a:rPr sz="4200" spc="-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35" dirty="0">
                <a:solidFill>
                  <a:srgbClr val="731F7D"/>
                </a:solidFill>
                <a:latin typeface="Georgia"/>
                <a:cs typeface="Georgia"/>
              </a:rPr>
              <a:t>reshaping</a:t>
            </a:r>
            <a:r>
              <a:rPr sz="4200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2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200" spc="-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200" spc="-10" dirty="0">
                <a:solidFill>
                  <a:srgbClr val="731F7D"/>
                </a:solidFill>
                <a:latin typeface="Georgia"/>
                <a:cs typeface="Georgia"/>
              </a:rPr>
              <a:t>practices.</a:t>
            </a:r>
            <a:endParaRPr sz="4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46798" y="0"/>
            <a:ext cx="4041201" cy="35093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" y="4625371"/>
            <a:ext cx="1396608" cy="14554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00362" y="8355366"/>
            <a:ext cx="1587638" cy="19316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8950" y="657008"/>
            <a:ext cx="1458404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55" dirty="0"/>
              <a:t>Big</a:t>
            </a:r>
            <a:r>
              <a:rPr sz="6000" spc="-229" dirty="0"/>
              <a:t> </a:t>
            </a:r>
            <a:r>
              <a:rPr sz="6000" spc="-105" dirty="0"/>
              <a:t>data</a:t>
            </a:r>
            <a:r>
              <a:rPr sz="6000" spc="-290" dirty="0"/>
              <a:t> </a:t>
            </a:r>
            <a:r>
              <a:rPr sz="6000" spc="-280" dirty="0"/>
              <a:t>challenges</a:t>
            </a:r>
            <a:r>
              <a:rPr sz="6000" spc="-229" dirty="0"/>
              <a:t> </a:t>
            </a:r>
            <a:r>
              <a:rPr sz="6000" spc="-190" dirty="0"/>
              <a:t>in</a:t>
            </a:r>
            <a:r>
              <a:rPr sz="6000" spc="-229" dirty="0"/>
              <a:t> </a:t>
            </a:r>
            <a:r>
              <a:rPr sz="6000" spc="-135" dirty="0"/>
              <a:t>IoT</a:t>
            </a:r>
            <a:r>
              <a:rPr sz="6000" spc="-240" dirty="0"/>
              <a:t> </a:t>
            </a:r>
            <a:r>
              <a:rPr sz="6000" spc="-200" dirty="0"/>
              <a:t>smart</a:t>
            </a:r>
            <a:r>
              <a:rPr sz="6000" spc="-229" dirty="0"/>
              <a:t> </a:t>
            </a:r>
            <a:r>
              <a:rPr sz="6000" spc="-120" dirty="0"/>
              <a:t>healthcare</a:t>
            </a:r>
            <a:endParaRPr sz="6000"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1888908"/>
            <a:ext cx="180975" cy="1809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79500" y="1634940"/>
            <a:ext cx="15393035" cy="81026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740"/>
              </a:spcBef>
            </a:pPr>
            <a:r>
              <a:rPr sz="4000" spc="-145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000" spc="-10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IoT-</a:t>
            </a:r>
            <a:r>
              <a:rPr sz="4000" spc="-60" dirty="0">
                <a:solidFill>
                  <a:srgbClr val="731F7D"/>
                </a:solidFill>
                <a:latin typeface="Georgia"/>
                <a:cs typeface="Georgia"/>
              </a:rPr>
              <a:t>based</a:t>
            </a:r>
            <a:r>
              <a:rPr sz="4000" spc="-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smart</a:t>
            </a:r>
            <a:r>
              <a:rPr sz="4000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healthcare,</a:t>
            </a:r>
            <a:r>
              <a:rPr sz="4000" spc="-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5" dirty="0">
                <a:solidFill>
                  <a:srgbClr val="731F7D"/>
                </a:solidFill>
                <a:latin typeface="Georgia"/>
                <a:cs typeface="Georgia"/>
              </a:rPr>
              <a:t>managing</a:t>
            </a:r>
            <a:r>
              <a:rPr sz="4000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000" spc="-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000" spc="-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000" spc="-14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a</a:t>
            </a:r>
            <a:r>
              <a:rPr sz="4000" spc="-13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challenge. </a:t>
            </a:r>
            <a:r>
              <a:rPr sz="4000" spc="50" dirty="0">
                <a:solidFill>
                  <a:srgbClr val="731F7D"/>
                </a:solidFill>
                <a:latin typeface="Georgia"/>
                <a:cs typeface="Georgia"/>
              </a:rPr>
              <a:t>Patient-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attached</a:t>
            </a:r>
            <a:r>
              <a:rPr sz="4000" spc="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sensors</a:t>
            </a:r>
            <a:r>
              <a:rPr sz="4000" spc="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00" spc="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medical</a:t>
            </a:r>
            <a:r>
              <a:rPr sz="4000" spc="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devices</a:t>
            </a:r>
            <a:r>
              <a:rPr sz="4000" spc="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generate</a:t>
            </a:r>
            <a:r>
              <a:rPr sz="4000" spc="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vast,</a:t>
            </a:r>
            <a:r>
              <a:rPr sz="4000" spc="1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diverse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datasets</a:t>
            </a:r>
            <a:r>
              <a:rPr sz="4000" spc="-2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(Big</a:t>
            </a:r>
            <a:r>
              <a:rPr sz="4000" spc="-2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Data).</a:t>
            </a:r>
            <a:endParaRPr sz="4000">
              <a:latin typeface="Georgia"/>
              <a:cs typeface="Georgia"/>
            </a:endParaRPr>
          </a:p>
          <a:p>
            <a:pPr marL="12700" marR="5080">
              <a:lnSpc>
                <a:spcPts val="4200"/>
              </a:lnSpc>
            </a:pPr>
            <a:r>
              <a:rPr sz="4000" spc="-55" dirty="0">
                <a:solidFill>
                  <a:srgbClr val="731F7D"/>
                </a:solidFill>
                <a:latin typeface="Georgia"/>
                <a:cs typeface="Georgia"/>
              </a:rPr>
              <a:t>This</a:t>
            </a:r>
            <a:r>
              <a:rPr sz="4000" spc="-1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000" spc="-1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often</a:t>
            </a:r>
            <a:r>
              <a:rPr sz="4000" spc="-1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contains</a:t>
            </a:r>
            <a:r>
              <a:rPr sz="4000" spc="-1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55" dirty="0">
                <a:solidFill>
                  <a:srgbClr val="731F7D"/>
                </a:solidFill>
                <a:latin typeface="Georgia"/>
                <a:cs typeface="Georgia"/>
              </a:rPr>
              <a:t>redundant</a:t>
            </a:r>
            <a:r>
              <a:rPr sz="4000" spc="-1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00" spc="-1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45" dirty="0">
                <a:solidFill>
                  <a:srgbClr val="731F7D"/>
                </a:solidFill>
                <a:latin typeface="Georgia"/>
                <a:cs typeface="Georgia"/>
              </a:rPr>
              <a:t>correlated</a:t>
            </a:r>
            <a:r>
              <a:rPr sz="4000" spc="-1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patterns. Challenges</a:t>
            </a:r>
            <a:r>
              <a:rPr sz="4000" spc="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include</a:t>
            </a:r>
            <a:r>
              <a:rPr sz="4000" spc="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efficient</a:t>
            </a:r>
            <a:r>
              <a:rPr sz="4000" spc="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000" spc="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5" dirty="0">
                <a:solidFill>
                  <a:srgbClr val="731F7D"/>
                </a:solidFill>
                <a:latin typeface="Georgia"/>
                <a:cs typeface="Georgia"/>
              </a:rPr>
              <a:t>processing</a:t>
            </a:r>
            <a:r>
              <a:rPr sz="4000" spc="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00" spc="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5" dirty="0">
                <a:solidFill>
                  <a:srgbClr val="731F7D"/>
                </a:solidFill>
                <a:latin typeface="Georgia"/>
                <a:cs typeface="Georgia"/>
              </a:rPr>
              <a:t>transmission</a:t>
            </a:r>
            <a:r>
              <a:rPr sz="4000" spc="8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across networks.</a:t>
            </a:r>
            <a:endParaRPr sz="4000">
              <a:latin typeface="Georgia"/>
              <a:cs typeface="Georgia"/>
            </a:endParaRPr>
          </a:p>
          <a:p>
            <a:pPr marL="12700" marR="5080">
              <a:lnSpc>
                <a:spcPts val="4200"/>
              </a:lnSpc>
              <a:tabLst>
                <a:tab pos="1751330" algn="l"/>
                <a:tab pos="4872355" algn="l"/>
                <a:tab pos="5904230" algn="l"/>
                <a:tab pos="8498840" algn="l"/>
                <a:tab pos="9986645" algn="l"/>
                <a:tab pos="10646410" algn="l"/>
              </a:tabLst>
            </a:pP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Energy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consumption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000" spc="-25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bandwidth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strain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	</a:t>
            </a:r>
            <a:r>
              <a:rPr sz="4000" spc="-25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	resource-</a:t>
            </a:r>
            <a:r>
              <a:rPr sz="4000" spc="-45" dirty="0">
                <a:solidFill>
                  <a:srgbClr val="731F7D"/>
                </a:solidFill>
                <a:latin typeface="Georgia"/>
                <a:cs typeface="Georgia"/>
              </a:rPr>
              <a:t>constrained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networks</a:t>
            </a:r>
            <a:r>
              <a:rPr sz="4000" spc="-2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are</a:t>
            </a:r>
            <a:r>
              <a:rPr sz="4000" spc="-2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common</a:t>
            </a:r>
            <a:r>
              <a:rPr sz="4000" spc="-2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issues.</a:t>
            </a:r>
            <a:endParaRPr sz="4000">
              <a:latin typeface="Georgia"/>
              <a:cs typeface="Georgia"/>
            </a:endParaRPr>
          </a:p>
          <a:p>
            <a:pPr marL="12700">
              <a:lnSpc>
                <a:spcPts val="3860"/>
              </a:lnSpc>
            </a:pPr>
            <a:r>
              <a:rPr sz="4000" spc="-17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000" spc="-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80" dirty="0">
                <a:solidFill>
                  <a:srgbClr val="731F7D"/>
                </a:solidFill>
                <a:latin typeface="Georgia"/>
                <a:cs typeface="Georgia"/>
              </a:rPr>
              <a:t>address</a:t>
            </a:r>
            <a:r>
              <a:rPr sz="4000" spc="-15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these</a:t>
            </a:r>
            <a:r>
              <a:rPr sz="4000" spc="-11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challenges,</a:t>
            </a:r>
            <a:r>
              <a:rPr sz="4000" spc="-11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big</a:t>
            </a:r>
            <a:r>
              <a:rPr sz="4000" spc="-11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000" spc="-11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analytics</a:t>
            </a:r>
            <a:r>
              <a:rPr sz="4000" spc="-11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000" spc="-114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essential.</a:t>
            </a:r>
            <a:endParaRPr sz="4000">
              <a:latin typeface="Georgia"/>
              <a:cs typeface="Georgia"/>
            </a:endParaRPr>
          </a:p>
          <a:p>
            <a:pPr marL="12700" marR="1422400">
              <a:lnSpc>
                <a:spcPts val="4200"/>
              </a:lnSpc>
              <a:spcBef>
                <a:spcPts val="340"/>
              </a:spcBef>
            </a:pP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It</a:t>
            </a:r>
            <a:r>
              <a:rPr sz="4000" spc="-19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helps</a:t>
            </a:r>
            <a:r>
              <a:rPr sz="4000" spc="-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5" dirty="0">
                <a:solidFill>
                  <a:srgbClr val="731F7D"/>
                </a:solidFill>
                <a:latin typeface="Georgia"/>
                <a:cs typeface="Georgia"/>
              </a:rPr>
              <a:t>aggregate</a:t>
            </a:r>
            <a:r>
              <a:rPr sz="4000" spc="-1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00" spc="-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80" dirty="0">
                <a:solidFill>
                  <a:srgbClr val="731F7D"/>
                </a:solidFill>
                <a:latin typeface="Georgia"/>
                <a:cs typeface="Georgia"/>
              </a:rPr>
              <a:t>preprocess</a:t>
            </a:r>
            <a:r>
              <a:rPr sz="4000" spc="-16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raw</a:t>
            </a:r>
            <a:r>
              <a:rPr sz="4000" spc="-1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000" spc="-17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55" dirty="0">
                <a:solidFill>
                  <a:srgbClr val="731F7D"/>
                </a:solidFill>
                <a:latin typeface="Georgia"/>
                <a:cs typeface="Georgia"/>
              </a:rPr>
              <a:t>before</a:t>
            </a:r>
            <a:r>
              <a:rPr sz="4000" spc="-18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transmission. </a:t>
            </a:r>
            <a:r>
              <a:rPr sz="4000" spc="-6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000" spc="-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goal</a:t>
            </a:r>
            <a:r>
              <a:rPr sz="4000" spc="-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is</a:t>
            </a:r>
            <a:r>
              <a:rPr sz="4000" spc="-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to</a:t>
            </a:r>
            <a:r>
              <a:rPr sz="4000" spc="-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45" dirty="0">
                <a:solidFill>
                  <a:srgbClr val="731F7D"/>
                </a:solidFill>
                <a:latin typeface="Georgia"/>
                <a:cs typeface="Georgia"/>
              </a:rPr>
              <a:t>ensure</a:t>
            </a:r>
            <a:r>
              <a:rPr sz="4000" spc="-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30" dirty="0">
                <a:solidFill>
                  <a:srgbClr val="731F7D"/>
                </a:solidFill>
                <a:latin typeface="Georgia"/>
                <a:cs typeface="Georgia"/>
              </a:rPr>
              <a:t>accurate</a:t>
            </a:r>
            <a:r>
              <a:rPr sz="4000" spc="-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00" spc="-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timely</a:t>
            </a:r>
            <a:r>
              <a:rPr sz="4000" spc="-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decision-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making.</a:t>
            </a:r>
            <a:endParaRPr sz="4000">
              <a:latin typeface="Georgia"/>
              <a:cs typeface="Georgia"/>
            </a:endParaRPr>
          </a:p>
          <a:p>
            <a:pPr marL="12700" marR="5080">
              <a:lnSpc>
                <a:spcPts val="4200"/>
              </a:lnSpc>
            </a:pP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Effective</a:t>
            </a:r>
            <a:r>
              <a:rPr sz="4000" spc="2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data</a:t>
            </a:r>
            <a:r>
              <a:rPr sz="4000" spc="2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5" dirty="0">
                <a:solidFill>
                  <a:srgbClr val="731F7D"/>
                </a:solidFill>
                <a:latin typeface="Georgia"/>
                <a:cs typeface="Georgia"/>
              </a:rPr>
              <a:t>processing</a:t>
            </a:r>
            <a:r>
              <a:rPr sz="4000" spc="2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within</a:t>
            </a:r>
            <a:r>
              <a:rPr sz="4000" spc="2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the</a:t>
            </a:r>
            <a:r>
              <a:rPr sz="4000" spc="2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network</a:t>
            </a:r>
            <a:r>
              <a:rPr sz="4000" spc="2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involves</a:t>
            </a:r>
            <a:r>
              <a:rPr sz="4000" spc="22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35" dirty="0">
                <a:solidFill>
                  <a:srgbClr val="731F7D"/>
                </a:solidFill>
                <a:latin typeface="Georgia"/>
                <a:cs typeface="Georgia"/>
              </a:rPr>
              <a:t>error</a:t>
            </a:r>
            <a:r>
              <a:rPr sz="4000" spc="21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removal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00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insights</a:t>
            </a:r>
            <a:r>
              <a:rPr sz="4000" spc="-16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extraction.</a:t>
            </a:r>
            <a:endParaRPr sz="4000">
              <a:latin typeface="Georgia"/>
              <a:cs typeface="Georgia"/>
            </a:endParaRPr>
          </a:p>
          <a:p>
            <a:pPr marL="12700" marR="1364615">
              <a:lnSpc>
                <a:spcPts val="4200"/>
              </a:lnSpc>
            </a:pPr>
            <a:r>
              <a:rPr sz="4000" spc="-65" dirty="0">
                <a:solidFill>
                  <a:srgbClr val="731F7D"/>
                </a:solidFill>
                <a:latin typeface="Georgia"/>
                <a:cs typeface="Georgia"/>
              </a:rPr>
              <a:t>These</a:t>
            </a:r>
            <a:r>
              <a:rPr sz="4000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techniques</a:t>
            </a:r>
            <a:r>
              <a:rPr sz="4000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enhance</a:t>
            </a:r>
            <a:r>
              <a:rPr sz="4000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65" dirty="0">
                <a:solidFill>
                  <a:srgbClr val="731F7D"/>
                </a:solidFill>
                <a:latin typeface="Georgia"/>
                <a:cs typeface="Georgia"/>
              </a:rPr>
              <a:t>performance</a:t>
            </a:r>
            <a:r>
              <a:rPr sz="4000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and</a:t>
            </a:r>
            <a:r>
              <a:rPr sz="4000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35" dirty="0">
                <a:solidFill>
                  <a:srgbClr val="731F7D"/>
                </a:solidFill>
                <a:latin typeface="Georgia"/>
                <a:cs typeface="Georgia"/>
              </a:rPr>
              <a:t>conserve</a:t>
            </a:r>
            <a:r>
              <a:rPr sz="4000" spc="-17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10" dirty="0">
                <a:solidFill>
                  <a:srgbClr val="731F7D"/>
                </a:solidFill>
                <a:latin typeface="Georgia"/>
                <a:cs typeface="Georgia"/>
              </a:rPr>
              <a:t>energy.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They</a:t>
            </a:r>
            <a:r>
              <a:rPr sz="4000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55" dirty="0">
                <a:solidFill>
                  <a:srgbClr val="731F7D"/>
                </a:solidFill>
                <a:latin typeface="Georgia"/>
                <a:cs typeface="Georgia"/>
              </a:rPr>
              <a:t>support</a:t>
            </a:r>
            <a:r>
              <a:rPr sz="4000" spc="-1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30" dirty="0">
                <a:solidFill>
                  <a:srgbClr val="731F7D"/>
                </a:solidFill>
                <a:latin typeface="Georgia"/>
                <a:cs typeface="Georgia"/>
              </a:rPr>
              <a:t>sustained</a:t>
            </a:r>
            <a:r>
              <a:rPr sz="4000" spc="-1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125" dirty="0">
                <a:solidFill>
                  <a:srgbClr val="731F7D"/>
                </a:solidFill>
                <a:latin typeface="Georgia"/>
                <a:cs typeface="Georgia"/>
              </a:rPr>
              <a:t>long-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term</a:t>
            </a:r>
            <a:r>
              <a:rPr sz="4000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50" dirty="0">
                <a:solidFill>
                  <a:srgbClr val="731F7D"/>
                </a:solidFill>
                <a:latin typeface="Georgia"/>
                <a:cs typeface="Georgia"/>
              </a:rPr>
              <a:t>operations</a:t>
            </a:r>
            <a:r>
              <a:rPr sz="4000" spc="-1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dirty="0">
                <a:solidFill>
                  <a:srgbClr val="731F7D"/>
                </a:solidFill>
                <a:latin typeface="Georgia"/>
                <a:cs typeface="Georgia"/>
              </a:rPr>
              <a:t>in</a:t>
            </a:r>
            <a:r>
              <a:rPr sz="4000" spc="-150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healthcare</a:t>
            </a:r>
            <a:r>
              <a:rPr sz="4000" spc="-145" dirty="0">
                <a:solidFill>
                  <a:srgbClr val="731F7D"/>
                </a:solidFill>
                <a:latin typeface="Georgia"/>
                <a:cs typeface="Georgia"/>
              </a:rPr>
              <a:t> </a:t>
            </a:r>
            <a:r>
              <a:rPr sz="4000" spc="-20" dirty="0">
                <a:solidFill>
                  <a:srgbClr val="731F7D"/>
                </a:solidFill>
                <a:latin typeface="Georgia"/>
                <a:cs typeface="Georgia"/>
              </a:rPr>
              <a:t>IoT.</a:t>
            </a:r>
            <a:endParaRPr sz="4000">
              <a:latin typeface="Georgia"/>
              <a:cs typeface="Georgi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2422308"/>
            <a:ext cx="180975" cy="180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3489108"/>
            <a:ext cx="180975" cy="1809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4022508"/>
            <a:ext cx="180975" cy="1809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5089308"/>
            <a:ext cx="180975" cy="1809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6156108"/>
            <a:ext cx="180975" cy="1809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6689507"/>
            <a:ext cx="180975" cy="1809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7222907"/>
            <a:ext cx="180975" cy="1809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7756307"/>
            <a:ext cx="180975" cy="1809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849" y="8823108"/>
            <a:ext cx="180975" cy="18097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6849" y="9356507"/>
            <a:ext cx="180975" cy="1809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31F7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1897</Words>
  <Application>Microsoft Office PowerPoint</Application>
  <PresentationFormat>Custom</PresentationFormat>
  <Paragraphs>106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Cambria</vt:lpstr>
      <vt:lpstr>Georgia</vt:lpstr>
      <vt:lpstr>Trebuchet MS</vt:lpstr>
      <vt:lpstr>Office Theme</vt:lpstr>
      <vt:lpstr>Internal Assessment Honours: Data Analytics</vt:lpstr>
      <vt:lpstr>A Comprehensive Survey on Machine Learning- Based Big Data Analytics for IoT-Enabled Smart Healthcare System</vt:lpstr>
      <vt:lpstr>Abstract</vt:lpstr>
      <vt:lpstr>Introduction</vt:lpstr>
      <vt:lpstr>Introduction</vt:lpstr>
      <vt:lpstr>Structure of the Paper</vt:lpstr>
      <vt:lpstr>The Internet of Things</vt:lpstr>
      <vt:lpstr>IoT in Health Care</vt:lpstr>
      <vt:lpstr>Big data challenges in IoT smart healthcare</vt:lpstr>
      <vt:lpstr>Machine learning and big data analytics for IoT</vt:lpstr>
      <vt:lpstr>A taxonomy of machine learning techniques for big data analysis in IoT smart healthcare system</vt:lpstr>
      <vt:lpstr>A taxonomy of machine learning techniques for big data analysis in IoT smart healthcare system</vt:lpstr>
      <vt:lpstr>A taxonomy of machine learning techniques for big data analysis in IoT smart healthcare system</vt:lpstr>
      <vt:lpstr>Challenges and open research issues</vt:lpstr>
      <vt:lpstr>Challenges and open research issues</vt:lpstr>
      <vt:lpstr>Limitations and future work</vt:lpstr>
      <vt:lpstr>Dataset</vt:lpstr>
      <vt:lpstr>Code</vt:lpstr>
      <vt:lpstr>Code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H-DA IA</dc:title>
  <dc:creator>Riya Hemani</dc:creator>
  <cp:keywords>DAFwBwYszSg,BAE1bzsZDT8</cp:keywords>
  <cp:lastModifiedBy>Hyder Presswala</cp:lastModifiedBy>
  <cp:revision>5</cp:revision>
  <dcterms:created xsi:type="dcterms:W3CDTF">2024-10-20T05:53:44Z</dcterms:created>
  <dcterms:modified xsi:type="dcterms:W3CDTF">2024-10-20T10:49:25Z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2023-10-02T00:00:00Z</vt:filetime>
  </property>
  <property fmtid="{D5CDD505-2E9C-101B-9397-08002B2CF9AE}" pid="3" name="Creator">
    <vt:lpwstr>Canva</vt:lpwstr>
  </property>
  <property fmtid="{D5CDD505-2E9C-101B-9397-08002B2CF9AE}" pid="4" name="LastSaved">
    <vt:filetime>2024-10-20T00:00:00Z</vt:filetime>
  </property>
  <property fmtid="{D5CDD505-2E9C-101B-9397-08002B2CF9AE}" pid="5" name="Producer">
    <vt:lpwstr>Canva</vt:lpwstr>
  </property>
</Properties>
</file>